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9" r:id="rId2"/>
    <p:sldId id="261" r:id="rId3"/>
    <p:sldId id="262" r:id="rId4"/>
    <p:sldId id="263" r:id="rId5"/>
    <p:sldId id="272" r:id="rId6"/>
    <p:sldId id="266" r:id="rId7"/>
    <p:sldId id="267" r:id="rId8"/>
    <p:sldId id="273" r:id="rId9"/>
    <p:sldId id="274" r:id="rId10"/>
    <p:sldId id="275" r:id="rId11"/>
    <p:sldId id="276" r:id="rId12"/>
    <p:sldId id="268" r:id="rId13"/>
    <p:sldId id="277" r:id="rId14"/>
    <p:sldId id="278" r:id="rId15"/>
    <p:sldId id="269" r:id="rId16"/>
    <p:sldId id="270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92832F5-EA01-48E5-B403-87E193F50680}">
          <p14:sldIdLst>
            <p14:sldId id="259"/>
          </p14:sldIdLst>
        </p14:section>
        <p14:section name="專案概觀" id="{087866C3-7028-482C-8D34-6BF5363FBD75}">
          <p14:sldIdLst>
            <p14:sldId id="261"/>
          </p14:sldIdLst>
        </p14:section>
        <p14:section name="狀態更新" id="{521DEF98-8796-4632-831A-16252E9A6054}">
          <p14:sldIdLst>
            <p14:sldId id="262"/>
            <p14:sldId id="263"/>
          </p14:sldIdLst>
        </p14:section>
        <p14:section name="時刻表" id="{CF24EBA6-C924-424D-AC31-A4B9992A87E0}">
          <p14:sldIdLst>
            <p14:sldId id="272"/>
            <p14:sldId id="266"/>
          </p14:sldIdLst>
        </p14:section>
        <p14:section name="下一步和交辦事項" id="{C24C98EC-938D-4034-8DB8-5E8DBF16E3CB}">
          <p14:sldIdLst>
            <p14:sldId id="267"/>
            <p14:sldId id="273"/>
            <p14:sldId id="274"/>
            <p14:sldId id="275"/>
            <p14:sldId id="276"/>
            <p14:sldId id="268"/>
            <p14:sldId id="277"/>
            <p14:sldId id="278"/>
          </p14:sldIdLst>
        </p14:section>
        <p14:section name="附錄" id="{E35CCD6A-2288-476E-BC93-C75323AE1F32}">
          <p14:sldIdLst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79" d="100"/>
          <a:sy n="79" d="100"/>
        </p:scale>
        <p:origin x="-1584" y="-96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724506C0-3FFE-45A5-803D-9F4FC5464A70}" type="datetimeFigureOut">
              <a:t>2018/9/25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8646707-6BBD-41A9-B4DF-0C76A73A2D2A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3797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此範本可當作起始檔案，以便提供專案的更新</a:t>
            </a:r>
            <a:r>
              <a:rPr lang="zh-TW" baseline="0" dirty="0" smtClean="0"/>
              <a:t> 里程碑的更新。</a:t>
            </a:r>
            <a:endParaRPr lang="zh-TW" dirty="0" smtClean="0"/>
          </a:p>
          <a:p>
            <a:endParaRPr lang="zh-TW" baseline="0" dirty="0" smtClean="0"/>
          </a:p>
          <a:p>
            <a:pPr lvl="0"/>
            <a:r>
              <a:rPr lang="zh-TW" sz="1000" b="1" dirty="0" smtClean="0"/>
              <a:t>章節</a:t>
            </a:r>
            <a:endParaRPr lang="zh-TW" sz="1000" b="0" dirty="0" smtClean="0"/>
          </a:p>
          <a:p>
            <a:pPr lvl="0"/>
            <a:r>
              <a:rPr lang="zh-TW" sz="1000" b="0" dirty="0" smtClean="0"/>
              <a:t>在投影片上按一下右鍵以新增章節。</a:t>
            </a:r>
            <a:r>
              <a:rPr lang="zh-TW" sz="1000" b="0" baseline="0" dirty="0" smtClean="0"/>
              <a:t> 章節可協助您組織投影片，或簡化多個作者之間的共同作業。</a:t>
            </a:r>
            <a:endParaRPr lang="zh-TW" sz="1000" b="0" dirty="0" smtClean="0"/>
          </a:p>
          <a:p>
            <a:pPr lvl="0"/>
            <a:endParaRPr lang="zh-TW" sz="1000" b="1" dirty="0" smtClean="0"/>
          </a:p>
          <a:p>
            <a:pPr lvl="0"/>
            <a:r>
              <a:rPr lang="zh-TW" sz="1000" b="1" dirty="0" smtClean="0"/>
              <a:t>備忘稿</a:t>
            </a:r>
          </a:p>
          <a:p>
            <a:pPr lvl="0"/>
            <a:r>
              <a:rPr lang="zh-TW" sz="1000" dirty="0" smtClean="0"/>
              <a:t>使用 [備忘稿] 章節記錄交付備忘稿，或提供其他詳細資料給對象。</a:t>
            </a:r>
            <a:r>
              <a:rPr lang="zh-TW" sz="10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000" dirty="0" smtClean="0"/>
              <a:t>請記住字型大小 (對於協助工具、可見度、影片拍攝及線上生產非常重要)</a:t>
            </a:r>
          </a:p>
          <a:p>
            <a:pPr lvl="0"/>
            <a:endParaRPr lang="zh-TW" sz="1000" dirty="0" smtClean="0"/>
          </a:p>
          <a:p>
            <a:pPr lvl="0">
              <a:buFontTx/>
              <a:buNone/>
            </a:pPr>
            <a:r>
              <a:rPr lang="zh-TW" sz="10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000" dirty="0" smtClean="0"/>
              <a:t>請特別注意圖形、圖表及文字方塊。</a:t>
            </a:r>
            <a:r>
              <a:rPr lang="zh-TW" sz="1000" baseline="0" dirty="0" smtClean="0"/>
              <a:t> </a:t>
            </a:r>
            <a:endParaRPr lang="zh-TW" sz="1000" dirty="0" smtClean="0"/>
          </a:p>
          <a:p>
            <a:pPr lvl="0"/>
            <a:r>
              <a:rPr lang="zh-TW" sz="1000" dirty="0" smtClean="0"/>
              <a:t>考慮出席者將以黑白或 </a:t>
            </a:r>
            <a:r>
              <a:rPr lang="zh-TW" sz="1000" dirty="0" err="1" smtClean="0"/>
              <a:t>灰階列印</a:t>
            </a:r>
            <a:r>
              <a:rPr lang="zh-TW" sz="1000" dirty="0" smtClean="0"/>
              <a:t>。執行測試列印，以確保在進行純黑白及 </a:t>
            </a:r>
            <a:r>
              <a:rPr lang="zh-TW" sz="1000" dirty="0" err="1" smtClean="0"/>
              <a:t>灰階列印時色彩正確</a:t>
            </a:r>
            <a:r>
              <a:rPr lang="zh-TW" sz="1000" dirty="0" smtClean="0"/>
              <a:t>。</a:t>
            </a:r>
          </a:p>
          <a:p>
            <a:pPr lvl="0">
              <a:buFontTx/>
              <a:buNone/>
            </a:pPr>
            <a:endParaRPr lang="zh-TW" sz="1000" dirty="0" smtClean="0"/>
          </a:p>
          <a:p>
            <a:pPr lvl="0">
              <a:buFontTx/>
              <a:buNone/>
            </a:pPr>
            <a:r>
              <a:rPr lang="zh-TW" sz="1000" b="1" dirty="0" smtClean="0"/>
              <a:t>圖形、表格和圖表</a:t>
            </a:r>
          </a:p>
          <a:p>
            <a:pPr lvl="0"/>
            <a:r>
              <a:rPr lang="zh-TW" sz="1000" dirty="0" smtClean="0"/>
              <a:t>保持簡單: 如果可能，使用一致而不令人分心的樣式和色彩。</a:t>
            </a:r>
          </a:p>
          <a:p>
            <a:pPr lvl="0"/>
            <a:r>
              <a:rPr lang="zh-TW" sz="10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zh-TW" smtClean="0"/>
              <a:pPr/>
              <a:t>1</a:t>
            </a:fld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dirty="0" smtClean="0"/>
              <a:t>專案內容</a:t>
            </a:r>
            <a:r>
              <a:rPr lang="zh-TW" baseline="0" dirty="0" smtClean="0"/>
              <a:t> 為何?</a:t>
            </a:r>
          </a:p>
          <a:p>
            <a:r>
              <a:rPr lang="zh-TW" dirty="0" smtClean="0"/>
              <a:t>定義</a:t>
            </a:r>
            <a:r>
              <a:rPr lang="zh-TW" baseline="0" dirty="0" smtClean="0"/>
              <a:t> 此專案的目標</a:t>
            </a:r>
          </a:p>
          <a:p>
            <a:pPr lvl="1"/>
            <a:r>
              <a:rPr lang="zh-TW" dirty="0" smtClean="0"/>
              <a:t>它類似於過去專案或是新工作?</a:t>
            </a:r>
          </a:p>
          <a:p>
            <a:r>
              <a:rPr lang="zh-TW" baseline="0" dirty="0" smtClean="0"/>
              <a:t>定義此專案的範圍</a:t>
            </a:r>
          </a:p>
          <a:p>
            <a:pPr lvl="1"/>
            <a:r>
              <a:rPr lang="zh-TW" baseline="0" dirty="0" smtClean="0"/>
              <a:t>它是一個獨立的專案，或與其他專案相關?</a:t>
            </a:r>
          </a:p>
          <a:p>
            <a:pPr lvl="0"/>
            <a:endParaRPr lang="zh-TW" baseline="0" dirty="0" smtClean="0"/>
          </a:p>
          <a:p>
            <a:pPr lvl="0"/>
            <a:r>
              <a:rPr lang="zh-TW" baseline="0" dirty="0" smtClean="0"/>
              <a:t>* 注意，每週狀態會議不一定需要這張投影片</a:t>
            </a:r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zh-TW" smtClean="0"/>
              <a:pPr/>
              <a:t>2</a:t>
            </a:fld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zh-TW" dirty="0" smtClean="0"/>
              <a:t>* 如果任何</a:t>
            </a:r>
            <a:r>
              <a:rPr lang="zh-TW" baseline="0" dirty="0" smtClean="0"/>
              <a:t> 這些問題造成排程延遲或需要進一步討論，請將細節放入下一張投影片。</a:t>
            </a:r>
          </a:p>
          <a:p>
            <a:pPr>
              <a:buFont typeface="Arial" charset="0"/>
              <a:buNone/>
            </a:pPr>
            <a:endParaRPr lang="zh-TW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zh-TW" smtClean="0"/>
              <a:pPr/>
              <a:t>3</a:t>
            </a:fld>
            <a:endParaRPr 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baseline="0" dirty="0" smtClean="0"/>
              <a:t>如有一個以上的問題，請依需要複製此投影片。</a:t>
            </a:r>
          </a:p>
          <a:p>
            <a:r>
              <a:rPr lang="zh-TW" dirty="0" smtClean="0"/>
              <a:t>本投影片和相關投影片</a:t>
            </a:r>
            <a:r>
              <a:rPr lang="zh-TW" baseline="0" dirty="0" smtClean="0"/>
              <a:t> 必要時可以移到附錄或隱藏。</a:t>
            </a:r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zh-TW" smtClean="0"/>
              <a:pPr/>
              <a:t>4</a:t>
            </a:fld>
            <a:endParaRPr 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altLang="zh-TW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258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sz="1200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dirty="0" smtClean="0"/>
              <a:t>有哪些相依性</a:t>
            </a:r>
            <a:r>
              <a:rPr lang="zh-TW" baseline="0" dirty="0" smtClean="0"/>
              <a:t> 會影響到此專案的時刻表、 成本和 </a:t>
            </a:r>
            <a:r>
              <a:rPr lang="zh-TW" baseline="0" smtClean="0"/>
              <a:t>結果?</a:t>
            </a:r>
            <a:endParaRPr 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altLang="zh-TW" smtClean="0"/>
              <a:pPr/>
              <a:t>12</a:t>
            </a:fld>
            <a:endParaRPr 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準備用於附錄的投影片，</a:t>
            </a:r>
            <a:r>
              <a:rPr lang="zh-TW" baseline="0" dirty="0" smtClean="0"/>
              <a:t> 以防需要更多詳細資料或補充投影片。稍後發佈簡報時，附錄也很有用。 </a:t>
            </a:r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altLang="zh-TW" smtClean="0"/>
              <a:pPr/>
              <a:t>15</a:t>
            </a:fld>
            <a:endParaRPr 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altLang="zh-TW" smtClean="0"/>
              <a:pPr/>
              <a:t>16</a:t>
            </a:fld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zh-TW"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/>
              <a:t>按一下以編輯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zh-TW" sz="3600" b="0" cap="none">
                <a:latin typeface="Georgia" pitchFamily="18" charset="0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zh-TW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zh-TW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zh-TW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zh-TW" sz="1800">
                <a:latin typeface="Georgia" pitchFamily="18" charset="0"/>
              </a:defRPr>
            </a:lvl2pPr>
            <a:lvl3pPr eaLnBrk="1" latinLnBrk="0" hangingPunct="1">
              <a:defRPr kumimoji="0" lang="zh-TW" sz="2000">
                <a:latin typeface="Georgia" pitchFamily="18" charset="0"/>
              </a:defRPr>
            </a:lvl3pPr>
            <a:lvl4pPr eaLnBrk="1" latinLnBrk="0" hangingPunct="1">
              <a:defRPr kumimoji="0" lang="zh-TW" sz="2000">
                <a:latin typeface="Georgia" pitchFamily="18" charset="0"/>
              </a:defRPr>
            </a:lvl4pPr>
            <a:lvl5pPr eaLnBrk="1" latinLnBrk="0" hangingPunct="1">
              <a:defRPr kumimoji="0" lang="zh-TW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zh-TW" sz="20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zh-TW" sz="2000"/>
            </a:lvl1pPr>
            <a:lvl2pPr eaLnBrk="1" latinLnBrk="0" hangingPunct="1">
              <a:defRPr kumimoji="0" lang="zh-TW" sz="1800"/>
            </a:lvl2pPr>
            <a:lvl3pPr eaLnBrk="1" latinLnBrk="0" hangingPunct="1">
              <a:defRPr kumimoji="0" lang="zh-TW" sz="1600"/>
            </a:lvl3pPr>
            <a:lvl4pPr eaLnBrk="1" latinLnBrk="0" hangingPunct="1">
              <a:defRPr kumimoji="0" lang="zh-TW" sz="1400"/>
            </a:lvl4pPr>
            <a:lvl5pPr eaLnBrk="1" latinLnBrk="0" hangingPunct="1">
              <a:defRPr kumimoji="0" lang="zh-TW" sz="14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zh-TW" sz="20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zh-TW" sz="2000"/>
            </a:lvl1pPr>
            <a:lvl2pPr eaLnBrk="1" latinLnBrk="0" hangingPunct="1">
              <a:defRPr kumimoji="0" lang="zh-TW" sz="1800"/>
            </a:lvl2pPr>
            <a:lvl3pPr eaLnBrk="1" latinLnBrk="0" hangingPunct="1">
              <a:defRPr kumimoji="0" lang="zh-TW" sz="1600"/>
            </a:lvl3pPr>
            <a:lvl4pPr eaLnBrk="1" latinLnBrk="0" hangingPunct="1">
              <a:defRPr kumimoji="0" lang="zh-TW" sz="1400"/>
            </a:lvl4pPr>
            <a:lvl5pPr eaLnBrk="1" latinLnBrk="0" hangingPunct="1">
              <a:defRPr kumimoji="0" lang="zh-TW" sz="14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zh-TW" sz="2800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2018/9/25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‹#›</a:t>
            </a:fld>
            <a:endParaRPr kumimoji="0" lang="zh-TW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zh-TW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9.jpeg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6law.idv.tw/6law/law3/%C3%D2%A4H%ABO%C5@%AAk%ACI%A6%E6%B2%D3%ABh.htm" TargetMode="External"/><Relationship Id="rId2" Type="http://schemas.openxmlformats.org/officeDocument/2006/relationships/hyperlink" Target="http://www.6law.idv.tw/6law/law/%C3%D2%A4H%ABO%C5@%AAk.ht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</a:rPr>
              <a:t>反</a:t>
            </a:r>
            <a:r>
              <a:rPr lang="zh-TW" altLang="en-US" sz="4800" dirty="0" smtClean="0">
                <a:solidFill>
                  <a:srgbClr val="FF0000"/>
                </a:solidFill>
              </a:rPr>
              <a:t>賄選宣導</a:t>
            </a:r>
            <a:endParaRPr lang="zh-TW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 rot="10800000" flipV="1">
            <a:off x="3860001" y="4725144"/>
            <a:ext cx="5275052" cy="1822648"/>
          </a:xfrm>
        </p:spPr>
        <p:txBody>
          <a:bodyPr>
            <a:normAutofit/>
          </a:bodyPr>
          <a:lstStyle/>
          <a:p>
            <a:r>
              <a:rPr lang="zh-TW" sz="2400" b="1" dirty="0">
                <a:solidFill>
                  <a:schemeClr val="tx2">
                    <a:lumMod val="75000"/>
                  </a:schemeClr>
                </a:solidFill>
              </a:rPr>
              <a:t>簡報</a:t>
            </a:r>
            <a:r>
              <a:rPr lang="zh-TW" sz="2400" b="1" dirty="0" smtClean="0">
                <a:solidFill>
                  <a:schemeClr val="tx2">
                    <a:lumMod val="75000"/>
                  </a:schemeClr>
                </a:solidFill>
              </a:rPr>
              <a:t>者</a:t>
            </a:r>
            <a:r>
              <a:rPr lang="zh-TW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：吳芳如主任</a:t>
            </a:r>
            <a:endParaRPr lang="zh-TW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sz="2400" b="1" dirty="0">
                <a:solidFill>
                  <a:schemeClr val="tx2">
                    <a:lumMod val="75000"/>
                  </a:schemeClr>
                </a:solidFill>
              </a:rPr>
              <a:t>簡報</a:t>
            </a:r>
            <a:r>
              <a:rPr lang="zh-TW" sz="2400" b="1" dirty="0" smtClean="0">
                <a:solidFill>
                  <a:schemeClr val="tx2">
                    <a:lumMod val="75000"/>
                  </a:schemeClr>
                </a:solidFill>
              </a:rPr>
              <a:t>日期</a:t>
            </a:r>
            <a:r>
              <a:rPr lang="zh-TW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：</a:t>
            </a:r>
            <a:r>
              <a:rPr lang="en-US" altLang="zh-TW" sz="2400" b="1" dirty="0" smtClean="0">
                <a:solidFill>
                  <a:schemeClr val="tx2">
                    <a:lumMod val="75000"/>
                  </a:schemeClr>
                </a:solidFill>
              </a:rPr>
              <a:t>1070925</a:t>
            </a:r>
            <a:endParaRPr lang="zh-TW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八、檢舉賄選有啥好康？</a:t>
            </a:r>
            <a:br>
              <a:rPr lang="zh-TW" altLang="en-US" b="1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lvl="0" indent="-5715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§3(2)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市長候選人賄選，每件檢舉獎金</a:t>
            </a: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1,000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萬元。</a:t>
            </a:r>
          </a:p>
          <a:p>
            <a:pPr marL="571500" lvl="0" indent="-5715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§3(3)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正、副議長候選人賄選，每件檢舉獎金</a:t>
            </a: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1,000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萬元。</a:t>
            </a:r>
          </a:p>
          <a:p>
            <a:pPr marL="571500" lvl="0" indent="-5715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§3(4)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議員候選人賄選，每件檢舉獎金</a:t>
            </a: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萬元。</a:t>
            </a:r>
          </a:p>
          <a:p>
            <a:pPr marL="571500" lvl="0" indent="-5715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§(8)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競選辦事處負責人賄選，每件檢舉獎金</a:t>
            </a: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萬元。</a:t>
            </a:r>
            <a:endParaRPr kumimoji="1" lang="zh-TW" altLang="en-US" sz="36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12098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八、檢舉賄選有啥好康？</a:t>
            </a:r>
            <a:br>
              <a:rPr lang="zh-TW" altLang="en-US" b="1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kumimoji="1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鼓勵檢舉賄選要點</a:t>
            </a:r>
            <a:endParaRPr kumimoji="1"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lvl="0" indent="-5715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§3(9)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里長、區民代表、區代表會正、副主席候選人及樁腳賄選，每件檢舉獎金</a:t>
            </a: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萬元。</a:t>
            </a:r>
          </a:p>
          <a:p>
            <a:pPr marL="571500" lvl="0" indent="-5715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上述案件查獲預備賄選者，每件檢舉獎金以</a:t>
            </a:r>
            <a:r>
              <a:rPr kumimoji="1" lang="en-US" altLang="zh-TW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</a:t>
            </a:r>
            <a:r>
              <a:rPr kumimoji="1" lang="zh-TW" altLang="en-US" sz="3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金額發放。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064026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TW" altLang="en-US" b="1" dirty="0"/>
              <a:t>九、獎金領取一步一步來唷</a:t>
            </a:r>
            <a:r>
              <a:rPr lang="en-US" altLang="zh-TW" b="1" dirty="0"/>
              <a:t>!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起訴</a:t>
            </a:r>
            <a:r>
              <a:rPr lang="zh-TW" altLang="en-US" dirty="0">
                <a:solidFill>
                  <a:srgbClr val="FF0000"/>
                </a:solidFill>
              </a:rPr>
              <a:t> ＝</a:t>
            </a:r>
            <a:r>
              <a:rPr lang="en-US" altLang="zh-TW" dirty="0"/>
              <a:t>&gt; </a:t>
            </a:r>
            <a:r>
              <a:rPr lang="zh-TW" altLang="en-US" dirty="0"/>
              <a:t>檢舉之賄選案件，經檢察官公訴後，給予檢舉人獎金</a:t>
            </a:r>
            <a:r>
              <a:rPr lang="zh-TW" altLang="en-US" u="sng" dirty="0">
                <a:solidFill>
                  <a:srgbClr val="FF0000"/>
                </a:solidFill>
              </a:rPr>
              <a:t>四分之一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 </a:t>
            </a:r>
          </a:p>
          <a:p>
            <a:r>
              <a:rPr lang="zh-TW" altLang="en-US" b="1" dirty="0">
                <a:solidFill>
                  <a:srgbClr val="FF0000"/>
                </a:solidFill>
              </a:rPr>
              <a:t>判決</a:t>
            </a:r>
            <a:r>
              <a:rPr lang="zh-TW" altLang="en-US" dirty="0">
                <a:solidFill>
                  <a:srgbClr val="FF0000"/>
                </a:solidFill>
              </a:rPr>
              <a:t> ＝</a:t>
            </a:r>
            <a:r>
              <a:rPr lang="en-US" altLang="zh-TW" dirty="0"/>
              <a:t>&gt; </a:t>
            </a:r>
            <a:r>
              <a:rPr lang="zh-TW" altLang="en-US" dirty="0"/>
              <a:t>經第一審或第二審法院判決有罪時，給予檢舉人獎金</a:t>
            </a:r>
            <a:r>
              <a:rPr lang="zh-TW" altLang="en-US" u="sng" dirty="0">
                <a:solidFill>
                  <a:srgbClr val="FF0000"/>
                </a:solidFill>
              </a:rPr>
              <a:t>四分之一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 </a:t>
            </a:r>
          </a:p>
          <a:p>
            <a:r>
              <a:rPr lang="zh-TW" altLang="en-US" b="1" dirty="0">
                <a:solidFill>
                  <a:srgbClr val="FF0000"/>
                </a:solidFill>
              </a:rPr>
              <a:t>判決確定</a:t>
            </a:r>
            <a:r>
              <a:rPr lang="zh-TW" altLang="en-US" dirty="0">
                <a:solidFill>
                  <a:srgbClr val="FF0000"/>
                </a:solidFill>
              </a:rPr>
              <a:t> ＝</a:t>
            </a: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zh-TW" altLang="en-US" dirty="0"/>
              <a:t>經法院判決有罪確定時，再給予</a:t>
            </a:r>
            <a:r>
              <a:rPr lang="zh-TW" altLang="en-US" u="sng" dirty="0">
                <a:solidFill>
                  <a:srgbClr val="FF0000"/>
                </a:solidFill>
              </a:rPr>
              <a:t>其餘獎金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</a:p>
          <a:p>
            <a:r>
              <a:rPr lang="zh-TW" altLang="en-US" dirty="0"/>
              <a:t> </a:t>
            </a:r>
          </a:p>
          <a:p>
            <a:r>
              <a:rPr lang="zh-TW" altLang="en-US" b="1" dirty="0">
                <a:solidFill>
                  <a:srgbClr val="FF0000"/>
                </a:solidFill>
              </a:rPr>
              <a:t>緩起訴或職權不起訴</a:t>
            </a:r>
            <a:r>
              <a:rPr lang="zh-TW" altLang="en-US" dirty="0">
                <a:solidFill>
                  <a:srgbClr val="FF0000"/>
                </a:solidFill>
              </a:rPr>
              <a:t> </a:t>
            </a:r>
            <a:r>
              <a:rPr lang="zh-TW" altLang="en-US" dirty="0"/>
              <a:t>＝</a:t>
            </a:r>
            <a:r>
              <a:rPr lang="en-US" altLang="zh-TW" dirty="0"/>
              <a:t>&gt; </a:t>
            </a:r>
            <a:r>
              <a:rPr lang="zh-TW" altLang="en-US" dirty="0"/>
              <a:t>檢舉之賄選案件，經檢察官為緩起訴處分或依職權不起訴處分確定後，給予檢舉人</a:t>
            </a:r>
            <a:r>
              <a:rPr lang="zh-TW" altLang="en-US" u="sng" dirty="0">
                <a:solidFill>
                  <a:srgbClr val="FF0000"/>
                </a:solidFill>
              </a:rPr>
              <a:t>半數獎金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264007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277083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附錄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附錄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/>
              <a:t>預算</a:t>
            </a:r>
          </a:p>
          <a:p>
            <a:pPr>
              <a:lnSpc>
                <a:spcPct val="150000"/>
              </a:lnSpc>
            </a:pPr>
            <a:r>
              <a:rPr lang="zh-TW" baseline="0"/>
              <a:t>設計文件</a:t>
            </a:r>
          </a:p>
          <a:p>
            <a:pPr>
              <a:lnSpc>
                <a:spcPct val="150000"/>
              </a:lnSpc>
            </a:pPr>
            <a:r>
              <a:rPr lang="zh-TW"/>
              <a:t>行銷計劃</a:t>
            </a:r>
            <a:endParaRPr lang="zh-TW" baseline="0"/>
          </a:p>
          <a:p>
            <a:pPr>
              <a:lnSpc>
                <a:spcPct val="150000"/>
              </a:lnSpc>
            </a:pPr>
            <a:r>
              <a:rPr lang="zh-TW"/>
              <a:t>補充文件</a:t>
            </a:r>
            <a:endParaRPr lang="zh-TW" baseline="0"/>
          </a:p>
          <a:p>
            <a:pPr>
              <a:lnSpc>
                <a:spcPct val="150000"/>
              </a:lnSpc>
            </a:pPr>
            <a:r>
              <a:rPr lang="zh-TW" baseline="0"/>
              <a:t>連絡人資訊</a:t>
            </a:r>
            <a:endParaRPr lang="zh-TW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/>
          <a:lstStyle/>
          <a:p>
            <a:r>
              <a:rPr lang="zh-TW" altLang="en-US" b="1" dirty="0"/>
              <a:t>反賄選</a:t>
            </a:r>
            <a:r>
              <a:rPr lang="en-US" altLang="zh-TW" b="1" dirty="0"/>
              <a:t>Q</a:t>
            </a:r>
            <a:r>
              <a:rPr lang="zh-TW" altLang="en-US" b="1" dirty="0"/>
              <a:t>＆</a:t>
            </a:r>
            <a:r>
              <a:rPr lang="en-US" altLang="zh-TW" b="1" dirty="0"/>
              <a:t>A</a:t>
            </a:r>
            <a:endParaRPr lang="zh-TW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4648200" cy="42973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/>
              <a:t>一、賄選是蝦咪</a:t>
            </a:r>
            <a:r>
              <a:rPr lang="zh-TW" altLang="en-US" b="1" dirty="0" smtClean="0"/>
              <a:t>？</a:t>
            </a:r>
            <a:endParaRPr lang="en-US" altLang="zh-TW" b="1" dirty="0" smtClean="0"/>
          </a:p>
          <a:p>
            <a:pPr marL="0" indent="0">
              <a:buNone/>
            </a:pPr>
            <a:endParaRPr 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620688"/>
            <a:ext cx="3983393" cy="590465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TW" altLang="en-US" b="1" dirty="0"/>
              <a:t>一、賄選是蝦咪？</a:t>
            </a:r>
            <a:endParaRPr lang="zh-TW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有候選人資格者或其助選員，以金錢或物品，</a:t>
            </a:r>
            <a:r>
              <a:rPr lang="zh-TW" altLang="en-US" dirty="0">
                <a:solidFill>
                  <a:srgbClr val="FF0000"/>
                </a:solidFill>
              </a:rPr>
              <a:t>價值超過</a:t>
            </a:r>
            <a:r>
              <a:rPr lang="zh-TW" altLang="en-US" u="sng" dirty="0">
                <a:solidFill>
                  <a:srgbClr val="FF0000"/>
                </a:solidFill>
              </a:rPr>
              <a:t>３０元以上</a:t>
            </a:r>
            <a:r>
              <a:rPr lang="zh-TW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/>
              <a:t>或招待旅遊等行為給予有選舉權之人者，皆構成賄選行為。只要是有上列行為者，不管是選後「補賄」或是選前「期賄」，都屬賄選行為。</a:t>
            </a:r>
          </a:p>
          <a:p>
            <a:r>
              <a:rPr lang="zh-TW" altLang="en-US" dirty="0"/>
              <a:t> </a:t>
            </a:r>
          </a:p>
          <a:p>
            <a:r>
              <a:rPr lang="zh-TW" altLang="en-US" dirty="0"/>
              <a:t>不過賄選標準有所鬆綁，目前法務部正在研擬新的賄選定義，想更通人情，未來候選人宣傳的單純文宣品，像是門簾、桌曆、月曆，還有符合社會禮儀的婚喪禮金，都不涉及賄選行為了喔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二、我們為什麼要反賄選</a:t>
            </a:r>
            <a:r>
              <a:rPr lang="en-US" altLang="zh-TW" b="1" dirty="0"/>
              <a:t>?!</a:t>
            </a:r>
            <a:endParaRPr lang="zh-TW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民主政治，給人民自己做頭家的機會，我們更要好好捍衛這個權利！選出真正想做事的人、有道德操守、有能力的人來為人民效力。可怕的黑金政治始於骯髒的賄賂選舉，放任賄選的橫行，尤如「飼老鼠咬布袋」，人民一定要站起來！同心協力打擊賄選，「直言不賄，真英雄！」</a:t>
            </a:r>
            <a:endParaRPr lang="zh-TW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三、賄選花樣多</a:t>
            </a:r>
            <a:r>
              <a:rPr lang="en-US" altLang="zh-TW" b="1" dirty="0"/>
              <a:t>!</a:t>
            </a:r>
            <a:r>
              <a:rPr lang="zh-TW" altLang="en-US" b="1" dirty="0"/>
              <a:t>多</a:t>
            </a:r>
            <a:r>
              <a:rPr lang="en-US" altLang="zh-TW" b="1" dirty="0"/>
              <a:t>!</a:t>
            </a:r>
            <a:r>
              <a:rPr lang="zh-TW" altLang="en-US" b="1" dirty="0"/>
              <a:t>多</a:t>
            </a:r>
            <a:r>
              <a:rPr lang="en-US" altLang="zh-TW" b="1" dirty="0"/>
              <a:t>!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87764"/>
              </p:ext>
            </p:extLst>
          </p:nvPr>
        </p:nvGraphicFramePr>
        <p:xfrm>
          <a:off x="323528" y="2048635"/>
          <a:ext cx="8568953" cy="4290074"/>
        </p:xfrm>
        <a:graphic>
          <a:graphicData uri="http://schemas.openxmlformats.org/drawingml/2006/table">
            <a:tbl>
              <a:tblPr/>
              <a:tblGrid>
                <a:gridCol w="685037"/>
                <a:gridCol w="2235380"/>
                <a:gridCol w="673016"/>
                <a:gridCol w="2151252"/>
                <a:gridCol w="673016"/>
                <a:gridCol w="2151252"/>
              </a:tblGrid>
              <a:tr h="84221">
                <a:tc>
                  <a:txBody>
                    <a:bodyPr/>
                    <a:lstStyle/>
                    <a:p>
                      <a:endParaRPr lang="zh-TW" alt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/>
                    </a:p>
                  </a:txBody>
                  <a:tcPr marL="48150" marR="48150" marT="24075" marB="24075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sz="900"/>
                    </a:p>
                  </a:txBody>
                  <a:tcPr marL="48150" marR="48150" marT="24075" marB="24075"/>
                </a:tc>
                <a:tc>
                  <a:txBody>
                    <a:bodyPr/>
                    <a:lstStyle/>
                    <a:p>
                      <a:endParaRPr lang="zh-TW" altLang="en-US" sz="900"/>
                    </a:p>
                  </a:txBody>
                  <a:tcPr marL="48150" marR="48150" marT="24075" marB="24075"/>
                </a:tc>
                <a:tc>
                  <a:txBody>
                    <a:bodyPr/>
                    <a:lstStyle/>
                    <a:p>
                      <a:endParaRPr lang="zh-TW" altLang="en-US" sz="900"/>
                    </a:p>
                  </a:txBody>
                  <a:tcPr marL="48150" marR="48150" marT="24075" marB="24075"/>
                </a:tc>
                <a:tc>
                  <a:txBody>
                    <a:bodyPr/>
                    <a:lstStyle/>
                    <a:p>
                      <a:endParaRPr lang="zh-TW" altLang="en-US" sz="900"/>
                    </a:p>
                  </a:txBody>
                  <a:tcPr marL="48150" marR="48150" marT="24075" marB="24075"/>
                </a:tc>
              </a:tr>
              <a:tr h="1021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現金</a:t>
                      </a:r>
                      <a:b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</a:b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財物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 dirty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提供「走路工」、「茶水費」、「誤餐費」或其他名目之現金、票據、禮券、提貨單或其他有價證券</a:t>
                      </a:r>
                      <a:endParaRPr lang="zh-TW" altLang="en-US" sz="900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建設</a:t>
                      </a:r>
                      <a:b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</a:b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經費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 dirty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假借核撥經費名義，提供縣市、鄉鎮或村里等地方政府建設經費</a:t>
                      </a:r>
                      <a:endParaRPr lang="zh-TW" altLang="en-US" sz="900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賭博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 dirty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聚眾賭博，並期約於候選人當選後贏得數倍賭金</a:t>
                      </a:r>
                      <a:endParaRPr lang="zh-TW" altLang="en-US" sz="900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76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物品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提供具有經濟價值之日常用品，如電鍋、熱水瓶、收音機等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獎品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假借摸彩或有獎徵答名義，提供獎品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旅遊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提供免費或自付額與成本顯不相當之國內外觀光遊覽活動</a:t>
                      </a:r>
                      <a:b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</a:b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提供國內遊覽車旅遊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32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捐助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假借捐助名義，提供廟宇、同鄉會或其他機構、團體等服裝、活動用品經費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招待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 dirty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招待至舞廳、酒廊、歌廳或其他娛樂場所消費</a:t>
                      </a:r>
                      <a:endParaRPr lang="zh-TW" altLang="en-US" sz="900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餐券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販賣餐券，並期約於候選人當選後兌換餐券面額數倍之金錢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7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餐飲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提供免費或自付額與成本顯不相當之餐飲。</a:t>
                      </a:r>
                      <a:b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</a:b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提供流水席</a:t>
                      </a:r>
                      <a:r>
                        <a:rPr lang="en-US" altLang="zh-TW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辦桌</a:t>
                      </a:r>
                      <a:r>
                        <a:rPr lang="en-US" altLang="zh-TW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)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收購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 dirty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收購身分證</a:t>
                      </a:r>
                      <a:endParaRPr lang="zh-TW" altLang="en-US" sz="900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就業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提供或介紹工作機會、或良好職位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交通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提供往返居所地與投票地之交通工具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免除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免除債務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彩券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贈送樂透、大樂透、刮刮樂等公益彩券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獎金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增加薪資或工作獎金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代繳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 dirty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代繳稅款或各種違規罰款</a:t>
                      </a:r>
                      <a:endParaRPr lang="zh-TW" altLang="en-US" sz="900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900" b="1">
                          <a:solidFill>
                            <a:srgbClr val="CC0000"/>
                          </a:solidFill>
                          <a:effectLst/>
                          <a:latin typeface="新細明體"/>
                        </a:rPr>
                        <a:t>其他</a:t>
                      </a:r>
                      <a:endParaRPr lang="zh-TW" altLang="en-US" sz="900" b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b="0" dirty="0">
                          <a:solidFill>
                            <a:srgbClr val="333333"/>
                          </a:solidFill>
                          <a:effectLst/>
                          <a:latin typeface="新細明體"/>
                        </a:rPr>
                        <a:t>行求、期約或交付其他類型賄賂或不正利益</a:t>
                      </a:r>
                      <a:endParaRPr lang="zh-TW" altLang="en-US" sz="900" b="0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016" marR="5016" marT="5016" marB="50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54313" y="1872734"/>
            <a:ext cx="32223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9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新細明體" pitchFamily="18" charset="-120"/>
                <a:ea typeface="新細明體" pitchFamily="18" charset="-120"/>
                <a:cs typeface="新細明體" pitchFamily="18" charset="-120"/>
              </a:rPr>
              <a:t>如果有人以下列方式請你投票支持特定候選人，就是賄選喔</a:t>
            </a:r>
            <a:r>
              <a:rPr kumimoji="1" lang="en-US" altLang="zh-TW" sz="9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新細明體" pitchFamily="18" charset="-120"/>
                <a:ea typeface="新細明體" pitchFamily="18" charset="-120"/>
                <a:cs typeface="新細明體" pitchFamily="18" charset="-120"/>
              </a:rPr>
              <a:t>!</a:t>
            </a:r>
            <a:endParaRPr kumimoji="1" lang="en-US" altLang="zh-TW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新細明體" pitchFamily="18" charset="-120"/>
                <a:cs typeface="新細明體" pitchFamily="18" charset="-120"/>
              </a:rPr>
              <a:t> </a:t>
            </a:r>
            <a:endParaRPr kumimoji="1" lang="en-US" altLang="zh-TW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300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四、買票有罪，賣票一樣倒大楣！</a:t>
            </a:r>
            <a:endParaRPr lang="zh-TW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3955" y="2348880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買票：</a:t>
            </a:r>
          </a:p>
          <a:p>
            <a:endParaRPr lang="zh-TW" altLang="en-US" dirty="0"/>
          </a:p>
          <a:p>
            <a:r>
              <a:rPr lang="zh-TW" altLang="en-US" dirty="0"/>
              <a:t>處</a:t>
            </a:r>
            <a:r>
              <a:rPr lang="en-US" altLang="zh-TW" dirty="0"/>
              <a:t>3</a:t>
            </a:r>
            <a:r>
              <a:rPr lang="zh-TW" altLang="en-US" dirty="0"/>
              <a:t>年以上</a:t>
            </a:r>
            <a:r>
              <a:rPr lang="en-US" altLang="zh-TW" dirty="0"/>
              <a:t>10</a:t>
            </a:r>
            <a:r>
              <a:rPr lang="zh-TW" altLang="en-US" dirty="0"/>
              <a:t>年以下有期徒刑，得併科</a:t>
            </a:r>
            <a:r>
              <a:rPr lang="en-US" altLang="zh-TW" dirty="0"/>
              <a:t>100</a:t>
            </a:r>
            <a:r>
              <a:rPr lang="zh-TW" altLang="en-US" dirty="0"/>
              <a:t>萬元以上</a:t>
            </a:r>
            <a:r>
              <a:rPr lang="en-US" altLang="zh-TW" dirty="0"/>
              <a:t>1000</a:t>
            </a:r>
            <a:r>
              <a:rPr lang="zh-TW" altLang="en-US" dirty="0"/>
              <a:t>萬元以下罰金。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  <a:p>
            <a:endParaRPr lang="zh-TW" altLang="en-US" dirty="0"/>
          </a:p>
          <a:p>
            <a:r>
              <a:rPr lang="zh-TW" altLang="en-US" dirty="0">
                <a:solidFill>
                  <a:srgbClr val="FF0000"/>
                </a:solidFill>
              </a:rPr>
              <a:t>賣票：</a:t>
            </a:r>
          </a:p>
          <a:p>
            <a:endParaRPr lang="zh-TW" altLang="en-US" dirty="0"/>
          </a:p>
          <a:p>
            <a:r>
              <a:rPr lang="zh-TW" altLang="en-US" dirty="0"/>
              <a:t>處</a:t>
            </a:r>
            <a:r>
              <a:rPr lang="en-US" altLang="zh-TW" dirty="0"/>
              <a:t>3</a:t>
            </a:r>
            <a:r>
              <a:rPr lang="zh-TW" altLang="en-US" dirty="0"/>
              <a:t>年以下有期徒刑，得併科</a:t>
            </a:r>
            <a:r>
              <a:rPr lang="en-US" altLang="zh-TW" dirty="0"/>
              <a:t>15</a:t>
            </a:r>
            <a:r>
              <a:rPr lang="zh-TW" altLang="en-US" dirty="0"/>
              <a:t>萬元以下罰金。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5410200" cy="914400"/>
          </a:xfrm>
        </p:spPr>
        <p:txBody>
          <a:bodyPr/>
          <a:lstStyle/>
          <a:p>
            <a:r>
              <a:rPr lang="zh-TW" altLang="en-US" b="1" dirty="0"/>
              <a:t>五、檢舉專線</a:t>
            </a:r>
            <a:endParaRPr lang="zh-TW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5520" y="0"/>
            <a:ext cx="307848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5181600" cy="4297363"/>
          </a:xfrm>
        </p:spPr>
        <p:txBody>
          <a:bodyPr/>
          <a:lstStyle/>
          <a:p>
            <a:r>
              <a:rPr lang="zh-TW" altLang="en-US" dirty="0"/>
              <a:t>反賄選檢舉專線：</a:t>
            </a:r>
            <a:r>
              <a:rPr lang="en-US" altLang="zh-TW" dirty="0"/>
              <a:t>0800-024099 </a:t>
            </a:r>
            <a:r>
              <a:rPr lang="zh-TW" altLang="en-US" dirty="0"/>
              <a:t>撥通後請按</a:t>
            </a:r>
            <a:r>
              <a:rPr lang="en-US" altLang="zh-TW" dirty="0"/>
              <a:t>4</a:t>
            </a:r>
          </a:p>
          <a:p>
            <a:pPr marL="0" indent="0">
              <a:buNone/>
            </a:pPr>
            <a:r>
              <a:rPr lang="en-US" altLang="zh-TW" dirty="0"/>
              <a:t>    (24</a:t>
            </a:r>
            <a:r>
              <a:rPr lang="zh-TW" altLang="en-US" dirty="0"/>
              <a:t>小時，久久服務</a:t>
            </a:r>
            <a:r>
              <a:rPr lang="en-US" altLang="zh-TW" dirty="0"/>
              <a:t>)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六、向誰檢舉賄選？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/>
              <a:t>受理檢舉賄選一律保密，當您發現有人賄選時，請您親自或書面或打檢舉專線電話或電子郵件，向</a:t>
            </a:r>
            <a:r>
              <a:rPr lang="zh-TW" altLang="en-US" dirty="0">
                <a:solidFill>
                  <a:srgbClr val="FF0000"/>
                </a:solidFill>
              </a:rPr>
              <a:t>地檢署、警察局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或分局及派出所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>
                <a:solidFill>
                  <a:srgbClr val="FF0000"/>
                </a:solidFill>
              </a:rPr>
              <a:t>、調查處、站或機動組檢舉</a:t>
            </a:r>
            <a:r>
              <a:rPr lang="zh-TW" altLang="en-US" dirty="0"/>
              <a:t>，但請講清楚：</a:t>
            </a:r>
          </a:p>
          <a:p>
            <a:r>
              <a:rPr lang="zh-TW" altLang="en-US" dirty="0"/>
              <a:t> </a:t>
            </a:r>
          </a:p>
          <a:p>
            <a:r>
              <a:rPr lang="zh-TW" altLang="en-US" dirty="0"/>
              <a:t>★是什麼人</a:t>
            </a:r>
            <a:r>
              <a:rPr lang="en-US" altLang="zh-TW" dirty="0"/>
              <a:t>【</a:t>
            </a:r>
            <a:r>
              <a:rPr lang="zh-TW" altLang="en-US" dirty="0"/>
              <a:t>人</a:t>
            </a:r>
            <a:r>
              <a:rPr lang="en-US" altLang="zh-TW" dirty="0"/>
              <a:t>】</a:t>
            </a: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★</a:t>
            </a:r>
            <a:r>
              <a:rPr lang="zh-TW" altLang="en-US" dirty="0"/>
              <a:t>在什麼時候</a:t>
            </a:r>
            <a:r>
              <a:rPr lang="en-US" altLang="zh-TW" dirty="0"/>
              <a:t>【</a:t>
            </a:r>
            <a:r>
              <a:rPr lang="zh-TW" altLang="en-US" dirty="0"/>
              <a:t>時</a:t>
            </a:r>
            <a:r>
              <a:rPr lang="en-US" altLang="zh-TW" dirty="0"/>
              <a:t>】</a:t>
            </a: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★</a:t>
            </a:r>
            <a:r>
              <a:rPr lang="zh-TW" altLang="en-US" dirty="0"/>
              <a:t>在什麼地點</a:t>
            </a:r>
            <a:r>
              <a:rPr lang="en-US" altLang="zh-TW" dirty="0"/>
              <a:t>【</a:t>
            </a:r>
            <a:r>
              <a:rPr lang="zh-TW" altLang="en-US" dirty="0"/>
              <a:t>地</a:t>
            </a:r>
            <a:r>
              <a:rPr lang="en-US" altLang="zh-TW" dirty="0"/>
              <a:t>】</a:t>
            </a: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★</a:t>
            </a:r>
            <a:r>
              <a:rPr lang="zh-TW" altLang="en-US" dirty="0"/>
              <a:t>用錢</a:t>
            </a:r>
            <a:r>
              <a:rPr lang="en-US" altLang="zh-TW" dirty="0"/>
              <a:t>(</a:t>
            </a:r>
            <a:r>
              <a:rPr lang="zh-TW" altLang="en-US" dirty="0"/>
              <a:t>百元、五百元或千元鈔票</a:t>
            </a:r>
            <a:r>
              <a:rPr lang="en-US" altLang="zh-TW" dirty="0"/>
              <a:t>)</a:t>
            </a:r>
            <a:r>
              <a:rPr lang="zh-TW" altLang="en-US" dirty="0"/>
              <a:t>或什麼東西</a:t>
            </a:r>
            <a:r>
              <a:rPr lang="en-US" altLang="zh-TW" dirty="0"/>
              <a:t>【</a:t>
            </a:r>
            <a:r>
              <a:rPr lang="zh-TW" altLang="en-US" dirty="0"/>
              <a:t>物</a:t>
            </a:r>
            <a:r>
              <a:rPr lang="en-US" altLang="zh-TW" dirty="0"/>
              <a:t>】</a:t>
            </a: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★</a:t>
            </a:r>
            <a:r>
              <a:rPr lang="zh-TW" altLang="en-US" dirty="0"/>
              <a:t>向誰買票及過程</a:t>
            </a:r>
            <a:r>
              <a:rPr lang="en-US" altLang="zh-TW" dirty="0"/>
              <a:t>【</a:t>
            </a:r>
            <a:r>
              <a:rPr lang="zh-TW" altLang="en-US" dirty="0"/>
              <a:t>事</a:t>
            </a:r>
            <a:r>
              <a:rPr lang="en-US" altLang="zh-TW" dirty="0"/>
              <a:t>】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460901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七、檢舉賄選保密到家</a:t>
            </a:r>
            <a:br>
              <a:rPr lang="zh-TW" altLang="en-US" b="1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證人保護法：</a:t>
            </a:r>
          </a:p>
          <a:p>
            <a:r>
              <a:rPr lang="en-US" altLang="zh-TW" u="sng" dirty="0">
                <a:hlinkClick r:id="rId2"/>
              </a:rPr>
              <a:t>http://www.6law.idv.tw/6law/law/%C3%D2%A4H%ABO%C5@%AAk.htm</a:t>
            </a:r>
            <a:endParaRPr lang="en-US" altLang="zh-TW" dirty="0"/>
          </a:p>
          <a:p>
            <a:r>
              <a:rPr lang="en-US" altLang="zh-TW" dirty="0"/>
              <a:t> </a:t>
            </a:r>
          </a:p>
          <a:p>
            <a:r>
              <a:rPr lang="en-US" altLang="zh-TW" dirty="0"/>
              <a:t> </a:t>
            </a:r>
          </a:p>
          <a:p>
            <a:r>
              <a:rPr lang="zh-TW" altLang="en-US" dirty="0"/>
              <a:t>證人保護法施行細則：</a:t>
            </a:r>
          </a:p>
          <a:p>
            <a:r>
              <a:rPr lang="en-US" altLang="zh-TW" u="sng" dirty="0">
                <a:hlinkClick r:id="rId3"/>
              </a:rPr>
              <a:t>http://www.6law.idv.tw/6law/law3/%C3%D2%A4H%ABO%C5@%AAk%ACI%A6%E6%B2%D3%ABh.htm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4493794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NEFOha65AcJnopmApIDZ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Uz8NaUn7hy4zTckDsXZ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heme/theme1.xml><?xml version="1.0" encoding="utf-8"?>
<a:theme xmlns:a="http://schemas.openxmlformats.org/drawingml/2006/main" name="專案狀態報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1065</Words>
  <Application>Microsoft Office PowerPoint</Application>
  <PresentationFormat>如螢幕大小 (4:3)</PresentationFormat>
  <Paragraphs>140</Paragraphs>
  <Slides>16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專案狀態報告</vt:lpstr>
      <vt:lpstr>反賄選宣導</vt:lpstr>
      <vt:lpstr>反賄選Q＆A</vt:lpstr>
      <vt:lpstr>一、賄選是蝦咪？</vt:lpstr>
      <vt:lpstr>二、我們為什麼要反賄選?!</vt:lpstr>
      <vt:lpstr>三、賄選花樣多!多!多!</vt:lpstr>
      <vt:lpstr>四、買票有罪，賣票一樣倒大楣！</vt:lpstr>
      <vt:lpstr>五、檢舉專線</vt:lpstr>
      <vt:lpstr>六、向誰檢舉賄選？</vt:lpstr>
      <vt:lpstr>七、檢舉賄選保密到家  </vt:lpstr>
      <vt:lpstr>八、檢舉賄選有啥好康？  </vt:lpstr>
      <vt:lpstr>八、檢舉賄選有啥好康？  </vt:lpstr>
      <vt:lpstr>九、獎金領取一步一步來唷!</vt:lpstr>
      <vt:lpstr>PowerPoint 簡報</vt:lpstr>
      <vt:lpstr>PowerPoint 簡報</vt:lpstr>
      <vt:lpstr>附錄</vt:lpstr>
      <vt:lpstr>附錄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2018-09-25T00:50:48Z</dcterms:created>
  <dcterms:modified xsi:type="dcterms:W3CDTF">2018-09-25T01:18:15Z</dcterms:modified>
</cp:coreProperties>
</file>