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4" r:id="rId5"/>
    <p:sldId id="267" r:id="rId6"/>
    <p:sldId id="265" r:id="rId7"/>
    <p:sldId id="268" r:id="rId8"/>
    <p:sldId id="266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0" autoAdjust="0"/>
  </p:normalViewPr>
  <p:slideViewPr>
    <p:cSldViewPr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A4EE-74DB-4A26-838E-900375388DD1}" type="datetimeFigureOut">
              <a:rPr lang="zh-TW" altLang="en-US" smtClean="0"/>
              <a:t>2023/12/5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BB1C0-7E12-4E58-A575-95944D9263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3643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8F02C-1460-4F8D-BB85-78DB47D84579}" type="datetime1">
              <a:rPr lang="zh-TW" altLang="en-US" smtClean="0"/>
              <a:t>2023/12/5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3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1749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2770-DD8D-4906-8920-C380E077DE46}" type="datetime1">
              <a:rPr lang="zh-TW" altLang="en-US" smtClean="0"/>
              <a:t>2023/12/5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3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024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F211-F5CC-4DB7-8F72-AF7DDE47A208}" type="datetime1">
              <a:rPr lang="zh-TW" altLang="en-US" smtClean="0"/>
              <a:t>2023/12/5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3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312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9418-CADD-45AB-BB0C-E78789CA1C31}" type="datetime1">
              <a:rPr lang="zh-TW" altLang="en-US" smtClean="0"/>
              <a:t>2023/12/5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3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833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3B2C-93B6-4E27-9DED-B3DCA003447A}" type="datetime1">
              <a:rPr lang="zh-TW" altLang="en-US" smtClean="0"/>
              <a:t>2023/12/5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3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4029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1BEF0-4CC4-4BEC-BEF4-0F7674E1E796}" type="datetime1">
              <a:rPr lang="zh-TW" altLang="en-US" smtClean="0"/>
              <a:t>2023/12/5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3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672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9140F-309C-4FC5-93EB-1E4B71821E58}" type="datetime1">
              <a:rPr lang="zh-TW" altLang="en-US" smtClean="0"/>
              <a:t>2023/12/5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3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7257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71DC-EFB0-47C0-AF02-9CC10AF62D36}" type="datetime1">
              <a:rPr lang="zh-TW" altLang="en-US" smtClean="0"/>
              <a:t>2023/12/5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3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988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2324-0A4E-4875-A184-88FDB59B14ED}" type="datetime1">
              <a:rPr lang="zh-TW" altLang="en-US" smtClean="0"/>
              <a:t>2023/12/5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3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2568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4DAB0-613A-4414-ACAC-4355C982F1D0}" type="datetime1">
              <a:rPr lang="zh-TW" altLang="en-US" smtClean="0"/>
              <a:t>2023/12/5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3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175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51C7A-9F99-4878-AF9E-7659B70A45F9}" type="datetime1">
              <a:rPr lang="zh-TW" altLang="en-US" smtClean="0"/>
              <a:t>2023/12/5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3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278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13FCB-C601-4D28-9F8F-A0A72C746D9F}" type="datetime1">
              <a:rPr lang="zh-TW" altLang="en-US" smtClean="0"/>
              <a:t>2023/12/5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/>
              <a:t>3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1637A-A05A-4A68-B74B-C19609564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612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5688632"/>
          </a:xfrm>
        </p:spPr>
        <p:txBody>
          <a:bodyPr>
            <a:normAutofit/>
          </a:bodyPr>
          <a:lstStyle/>
          <a:p>
            <a:r>
              <a:rPr lang="zh-TW" altLang="en-US" dirty="0"/>
              <a:t>第</a:t>
            </a:r>
            <a:r>
              <a:rPr lang="en-US" altLang="zh-TW" dirty="0"/>
              <a:t>16</a:t>
            </a:r>
            <a:r>
              <a:rPr lang="zh-TW" altLang="en-US" dirty="0"/>
              <a:t>任總統副總統暨</a:t>
            </a:r>
            <a:br>
              <a:rPr lang="en-US" altLang="zh-TW" dirty="0"/>
            </a:br>
            <a:r>
              <a:rPr lang="zh-TW" altLang="en-US" dirty="0"/>
              <a:t>第</a:t>
            </a:r>
            <a:r>
              <a:rPr lang="en-US" altLang="zh-TW" dirty="0"/>
              <a:t>11</a:t>
            </a:r>
            <a:r>
              <a:rPr lang="zh-TW" altLang="en-US" dirty="0"/>
              <a:t>屆立法委員選舉選務講習</a:t>
            </a:r>
            <a:br>
              <a:rPr lang="en-US" altLang="zh-TW" dirty="0"/>
            </a:br>
            <a:r>
              <a:rPr lang="zh-TW" altLang="en-US" sz="5400" dirty="0">
                <a:solidFill>
                  <a:srgbClr val="FF0000"/>
                </a:solidFill>
              </a:rPr>
              <a:t>應有的認識與工作態度</a:t>
            </a:r>
            <a:br>
              <a:rPr lang="en-US" altLang="zh-TW" sz="5400" dirty="0">
                <a:solidFill>
                  <a:srgbClr val="FF0000"/>
                </a:solidFill>
              </a:rPr>
            </a:br>
            <a:br>
              <a:rPr lang="en-US" altLang="zh-TW" dirty="0"/>
            </a:br>
            <a:r>
              <a:rPr lang="zh-TW" altLang="en-US" dirty="0">
                <a:ea typeface="標楷體" panose="03000509000000000000" pitchFamily="65" charset="-120"/>
              </a:rPr>
              <a:t>臺中市大里區公所</a:t>
            </a:r>
            <a:br>
              <a:rPr lang="en-US" altLang="zh-TW" dirty="0">
                <a:ea typeface="標楷體" panose="03000509000000000000" pitchFamily="65" charset="-120"/>
              </a:rPr>
            </a:br>
            <a:r>
              <a:rPr lang="zh-TW" altLang="en-US" dirty="0">
                <a:ea typeface="標楷體" panose="03000509000000000000" pitchFamily="65" charset="-120"/>
              </a:rPr>
              <a:t>民政課長  黃世銘</a:t>
            </a: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5580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620688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/>
              <a:t>三、遇問題</a:t>
            </a:r>
            <a:r>
              <a:rPr lang="zh-TW" altLang="en-US" sz="4000" dirty="0">
                <a:solidFill>
                  <a:srgbClr val="FF0000"/>
                </a:solidFill>
              </a:rPr>
              <a:t>不要緊張、張揚</a:t>
            </a:r>
            <a:r>
              <a:rPr lang="zh-TW" altLang="en-US" sz="4000" dirty="0"/>
              <a:t>，並依 </a:t>
            </a:r>
            <a:endParaRPr lang="en-US" altLang="zh-TW" sz="4000" dirty="0"/>
          </a:p>
          <a:p>
            <a:r>
              <a:rPr lang="zh-TW" altLang="en-US" sz="4000" dirty="0"/>
              <a:t>         序回報。</a:t>
            </a:r>
          </a:p>
          <a:p>
            <a:r>
              <a:rPr lang="zh-TW" altLang="en-US" sz="4000" dirty="0"/>
              <a:t>四、</a:t>
            </a:r>
            <a:r>
              <a:rPr lang="zh-TW" altLang="en-US" sz="4000" dirty="0">
                <a:solidFill>
                  <a:srgbClr val="FF0000"/>
                </a:solidFill>
              </a:rPr>
              <a:t>按部就班</a:t>
            </a:r>
            <a:r>
              <a:rPr lang="zh-TW" altLang="en-US" sz="4000" dirty="0"/>
              <a:t>，態度和藹。</a:t>
            </a:r>
          </a:p>
          <a:p>
            <a:r>
              <a:rPr lang="zh-TW" altLang="en-US" sz="4000" dirty="0"/>
              <a:t>五、充分了解自己工作要領，及應</a:t>
            </a:r>
            <a:endParaRPr lang="en-US" altLang="zh-TW" sz="4000" dirty="0"/>
          </a:p>
          <a:p>
            <a:r>
              <a:rPr lang="zh-TW" altLang="en-US" sz="4000" dirty="0"/>
              <a:t>         注意事項</a:t>
            </a:r>
            <a:r>
              <a:rPr lang="en-US" altLang="zh-TW" sz="4000" dirty="0"/>
              <a:t>( </a:t>
            </a:r>
            <a:r>
              <a:rPr lang="zh-TW" altLang="en-US" sz="4000" dirty="0"/>
              <a:t>務必詳閱工作人員</a:t>
            </a:r>
            <a:endParaRPr lang="en-US" altLang="zh-TW" sz="4000" dirty="0"/>
          </a:p>
          <a:p>
            <a:r>
              <a:rPr lang="zh-TW" altLang="en-US" sz="4000" dirty="0"/>
              <a:t>         手冊</a:t>
            </a:r>
            <a:r>
              <a:rPr lang="en-US" altLang="zh-TW" sz="4000" dirty="0"/>
              <a:t>) </a:t>
            </a:r>
            <a:r>
              <a:rPr lang="zh-TW" altLang="en-US" sz="4000" dirty="0"/>
              <a:t>，茲列舉幾點供參：</a:t>
            </a:r>
            <a:endParaRPr lang="en-US" altLang="zh-TW" sz="4000" dirty="0"/>
          </a:p>
          <a:p>
            <a:r>
              <a:rPr lang="en-US" altLang="zh-TW" sz="4000" dirty="0"/>
              <a:t>1</a:t>
            </a:r>
            <a:r>
              <a:rPr lang="en-US" altLang="zh-TW" sz="4000" dirty="0">
                <a:latin typeface="新細明體"/>
                <a:ea typeface="新細明體"/>
              </a:rPr>
              <a:t>.</a:t>
            </a:r>
            <a:r>
              <a:rPr lang="zh-TW" altLang="en-US" sz="4000" dirty="0"/>
              <a:t>前一天佈置投開票所，</a:t>
            </a:r>
            <a:r>
              <a:rPr lang="zh-TW" altLang="en-US" sz="4000" dirty="0">
                <a:solidFill>
                  <a:srgbClr val="FF0000"/>
                </a:solidFill>
              </a:rPr>
              <a:t>圈票遮屏</a:t>
            </a:r>
            <a:endParaRPr lang="en-US" altLang="zh-TW" sz="4000" dirty="0">
              <a:solidFill>
                <a:srgbClr val="FF0000"/>
              </a:solidFill>
            </a:endParaRPr>
          </a:p>
          <a:p>
            <a:r>
              <a:rPr lang="zh-TW" altLang="en-US" sz="4000" dirty="0"/>
              <a:t>   一定有一個是</a:t>
            </a:r>
            <a:r>
              <a:rPr lang="zh-TW" altLang="en-US" sz="4000" dirty="0">
                <a:solidFill>
                  <a:srgbClr val="FF0000"/>
                </a:solidFill>
              </a:rPr>
              <a:t>低的</a:t>
            </a:r>
            <a:r>
              <a:rPr lang="zh-TW" altLang="en-US" sz="4000" dirty="0"/>
              <a:t>（身障者使</a:t>
            </a:r>
            <a:endParaRPr lang="en-US" altLang="zh-TW" sz="4000" dirty="0"/>
          </a:p>
          <a:p>
            <a:r>
              <a:rPr lang="zh-TW" altLang="en-US" sz="4000" dirty="0"/>
              <a:t>   用）。</a:t>
            </a: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8758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188640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/>
              <a:t>  </a:t>
            </a:r>
            <a:r>
              <a:rPr lang="en-US" altLang="zh-TW" sz="4000" dirty="0"/>
              <a:t>2.</a:t>
            </a:r>
            <a:r>
              <a:rPr lang="zh-TW" altLang="en-US" sz="4000" dirty="0"/>
              <a:t>身障人士、年長者</a:t>
            </a:r>
            <a:r>
              <a:rPr lang="zh-TW" altLang="en-US" sz="40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sz="4000" dirty="0"/>
              <a:t>選務工作</a:t>
            </a:r>
            <a:endParaRPr lang="en-US" altLang="zh-TW" sz="4000" dirty="0"/>
          </a:p>
          <a:p>
            <a:r>
              <a:rPr lang="en-US" altLang="zh-TW" sz="4000" dirty="0"/>
              <a:t>     </a:t>
            </a:r>
            <a:r>
              <a:rPr lang="zh-TW" altLang="en-US" sz="4000" dirty="0"/>
              <a:t>人員優先領投票</a:t>
            </a:r>
            <a:r>
              <a:rPr lang="zh-TW" altLang="en-US" sz="40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（</a:t>
            </a:r>
            <a:r>
              <a:rPr lang="zh-TW" altLang="en-US" sz="4000" dirty="0"/>
              <a:t>工作手冊    </a:t>
            </a:r>
            <a:r>
              <a:rPr lang="zh-TW" altLang="en-US" sz="40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）</a:t>
            </a:r>
            <a:endParaRPr lang="zh-TW" altLang="en-US" sz="4000" dirty="0"/>
          </a:p>
          <a:p>
            <a:r>
              <a:rPr lang="zh-TW" altLang="en-US" sz="4000" dirty="0"/>
              <a:t>  </a:t>
            </a:r>
            <a:r>
              <a:rPr lang="en-US" altLang="zh-TW" sz="4000" dirty="0"/>
              <a:t>3.</a:t>
            </a:r>
            <a:r>
              <a:rPr lang="zh-TW" altLang="en-US" sz="4000" dirty="0"/>
              <a:t>詳細辨認身分，</a:t>
            </a:r>
            <a:r>
              <a:rPr lang="zh-TW" altLang="en-US" sz="4000" dirty="0">
                <a:solidFill>
                  <a:srgbClr val="FF0000"/>
                </a:solidFill>
              </a:rPr>
              <a:t>防冒領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（不一</a:t>
            </a:r>
            <a:endParaRPr lang="en-US" altLang="zh-TW" sz="4000" dirty="0">
              <a:solidFill>
                <a:srgbClr val="FF0000"/>
              </a:solidFill>
              <a:latin typeface="新細明體"/>
              <a:ea typeface="新細明體"/>
            </a:endParaRPr>
          </a:p>
          <a:p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    定每個人選票張數一樣）</a:t>
            </a:r>
            <a:r>
              <a:rPr lang="zh-TW" altLang="en-US" sz="4000" dirty="0"/>
              <a:t>。</a:t>
            </a:r>
          </a:p>
          <a:p>
            <a:r>
              <a:rPr lang="zh-TW" altLang="en-US" sz="4000" dirty="0"/>
              <a:t>  </a:t>
            </a:r>
            <a:r>
              <a:rPr lang="en-US" altLang="zh-TW" sz="4000" dirty="0"/>
              <a:t>4.</a:t>
            </a:r>
            <a:r>
              <a:rPr lang="zh-TW" altLang="en-US" sz="4000" dirty="0"/>
              <a:t>應憑</a:t>
            </a:r>
            <a:r>
              <a:rPr lang="zh-TW" altLang="en-US" sz="4000" dirty="0">
                <a:solidFill>
                  <a:srgbClr val="FF0000"/>
                </a:solidFill>
              </a:rPr>
              <a:t>新式身分證</a:t>
            </a:r>
            <a:r>
              <a:rPr lang="zh-TW" altLang="en-US" sz="4000" dirty="0"/>
              <a:t>領投票，舊身</a:t>
            </a:r>
            <a:endParaRPr lang="en-US" altLang="zh-TW" sz="4000" dirty="0"/>
          </a:p>
          <a:p>
            <a:r>
              <a:rPr lang="zh-TW" altLang="en-US" sz="4000" dirty="0"/>
              <a:t>     分證無效；旅居國外</a:t>
            </a:r>
            <a:r>
              <a:rPr lang="zh-TW" altLang="en-US" sz="4000" dirty="0">
                <a:latin typeface="新細明體"/>
              </a:rPr>
              <a:t>（在國外</a:t>
            </a:r>
            <a:endParaRPr lang="en-US" altLang="zh-TW" sz="4000" dirty="0">
              <a:latin typeface="新細明體"/>
            </a:endParaRPr>
          </a:p>
          <a:p>
            <a:r>
              <a:rPr lang="en-US" altLang="zh-TW" sz="4000" dirty="0">
                <a:latin typeface="新細明體"/>
              </a:rPr>
              <a:t>    </a:t>
            </a:r>
            <a:r>
              <a:rPr lang="zh-TW" altLang="en-US" sz="4000" dirty="0">
                <a:latin typeface="新細明體"/>
              </a:rPr>
              <a:t>之中華民國自由地區人民</a:t>
            </a:r>
            <a:r>
              <a:rPr lang="zh-TW" altLang="en-US" sz="4000" dirty="0">
                <a:latin typeface="新細明體"/>
                <a:ea typeface="新細明體"/>
              </a:rPr>
              <a:t>）</a:t>
            </a:r>
            <a:r>
              <a:rPr lang="zh-TW" altLang="en-US" sz="4000" dirty="0"/>
              <a:t>申</a:t>
            </a:r>
            <a:endParaRPr lang="en-US" altLang="zh-TW" sz="4000" dirty="0"/>
          </a:p>
          <a:p>
            <a:r>
              <a:rPr lang="en-US" altLang="zh-TW" sz="4000" dirty="0"/>
              <a:t>     </a:t>
            </a:r>
            <a:r>
              <a:rPr lang="zh-TW" altLang="en-US" sz="4000" dirty="0"/>
              <a:t>請返國行使總統副總統選舉者</a:t>
            </a:r>
            <a:endParaRPr lang="en-US" altLang="zh-TW" sz="4000" dirty="0"/>
          </a:p>
          <a:p>
            <a:r>
              <a:rPr lang="en-US" altLang="zh-TW" sz="4000" dirty="0"/>
              <a:t>     </a:t>
            </a:r>
            <a:r>
              <a:rPr lang="zh-TW" altLang="en-US" sz="4000" dirty="0"/>
              <a:t>憑</a:t>
            </a:r>
            <a:r>
              <a:rPr lang="zh-TW" altLang="en-US" sz="4000" dirty="0">
                <a:solidFill>
                  <a:srgbClr val="FF0000"/>
                </a:solidFill>
              </a:rPr>
              <a:t>有效的中華民國護照。</a:t>
            </a:r>
            <a:r>
              <a:rPr lang="en-US" altLang="zh-TW" sz="4000" dirty="0">
                <a:solidFill>
                  <a:srgbClr val="FF0000"/>
                </a:solidFill>
                <a:latin typeface="標楷體"/>
                <a:ea typeface="標楷體"/>
              </a:rPr>
              <a:t>§</a:t>
            </a:r>
            <a:r>
              <a:rPr lang="en-US" altLang="zh-TW" sz="4000" dirty="0">
                <a:solidFill>
                  <a:srgbClr val="FF0000"/>
                </a:solidFill>
                <a:latin typeface="新細明體"/>
                <a:ea typeface="新細明體"/>
              </a:rPr>
              <a:t>12</a:t>
            </a:r>
            <a:endParaRPr lang="zh-TW" altLang="en-US" sz="3600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703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19572" y="260648"/>
            <a:ext cx="7704856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/>
              <a:t>  </a:t>
            </a:r>
            <a:r>
              <a:rPr lang="en-US" altLang="zh-TW" sz="4000" dirty="0"/>
              <a:t>5.</a:t>
            </a:r>
            <a:r>
              <a:rPr lang="zh-TW" altLang="en-US" sz="4000" dirty="0"/>
              <a:t>戶政所會辦理</a:t>
            </a:r>
            <a:r>
              <a:rPr lang="zh-TW" altLang="en-US" sz="4000" dirty="0">
                <a:latin typeface="新細明體"/>
                <a:ea typeface="新細明體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工作地投票</a:t>
            </a:r>
            <a:r>
              <a:rPr lang="zh-TW" altLang="en-US" sz="4000" dirty="0">
                <a:latin typeface="新細明體"/>
                <a:ea typeface="新細明體"/>
              </a:rPr>
              <a:t>」。</a:t>
            </a:r>
            <a:endParaRPr lang="en-US" altLang="zh-TW" sz="4000" dirty="0"/>
          </a:p>
          <a:p>
            <a:r>
              <a:rPr lang="zh-TW" altLang="en-US" sz="4000" dirty="0"/>
              <a:t>  </a:t>
            </a:r>
            <a:r>
              <a:rPr lang="en-US" altLang="zh-TW" sz="4000" dirty="0"/>
              <a:t>6.</a:t>
            </a:r>
            <a:r>
              <a:rPr lang="zh-TW" altLang="en-US" sz="4000" dirty="0"/>
              <a:t>特別注意</a:t>
            </a:r>
            <a:r>
              <a:rPr lang="zh-TW" altLang="en-US" sz="4000" dirty="0">
                <a:solidFill>
                  <a:srgbClr val="FF0000"/>
                </a:solidFill>
              </a:rPr>
              <a:t>立委原住民</a:t>
            </a:r>
            <a:r>
              <a:rPr lang="zh-TW" altLang="en-US" sz="4000" dirty="0"/>
              <a:t>（</a:t>
            </a:r>
            <a:r>
              <a:rPr lang="zh-TW" altLang="en-US" sz="4000" dirty="0">
                <a:solidFill>
                  <a:srgbClr val="FF0000"/>
                </a:solidFill>
              </a:rPr>
              <a:t>平地</a:t>
            </a:r>
            <a:r>
              <a:rPr lang="zh-TW" altLang="en-US" sz="4000" dirty="0"/>
              <a:t>、</a:t>
            </a:r>
            <a:endParaRPr lang="en-US" altLang="zh-TW" sz="4000" dirty="0"/>
          </a:p>
          <a:p>
            <a:r>
              <a:rPr lang="zh-TW" altLang="en-US" sz="4000" dirty="0"/>
              <a:t>     </a:t>
            </a:r>
            <a:r>
              <a:rPr lang="zh-TW" altLang="en-US" sz="4000" dirty="0">
                <a:solidFill>
                  <a:srgbClr val="FF0000"/>
                </a:solidFill>
              </a:rPr>
              <a:t>山地</a:t>
            </a:r>
            <a:r>
              <a:rPr lang="zh-TW" altLang="en-US" sz="4000" dirty="0"/>
              <a:t>）之選票管控</a:t>
            </a:r>
            <a:r>
              <a:rPr lang="zh-TW" altLang="en-US" sz="4000" dirty="0">
                <a:latin typeface="新細明體"/>
                <a:ea typeface="新細明體"/>
              </a:rPr>
              <a:t>（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覆頌</a:t>
            </a:r>
            <a:r>
              <a:rPr lang="zh-TW" altLang="en-US" sz="4000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主</a:t>
            </a:r>
            <a:endParaRPr lang="en-US" altLang="zh-TW" sz="4000" dirty="0">
              <a:solidFill>
                <a:srgbClr val="FF0000"/>
              </a:solidFill>
              <a:latin typeface="新細明體"/>
              <a:ea typeface="新細明體"/>
            </a:endParaRPr>
          </a:p>
          <a:p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    任管理員確認</a:t>
            </a:r>
            <a:r>
              <a:rPr lang="zh-TW" altLang="en-US" sz="4000" dirty="0">
                <a:latin typeface="新細明體"/>
                <a:ea typeface="新細明體"/>
              </a:rPr>
              <a:t>）</a:t>
            </a:r>
            <a:r>
              <a:rPr lang="zh-TW" altLang="en-US" sz="4000" dirty="0"/>
              <a:t>。</a:t>
            </a:r>
          </a:p>
          <a:p>
            <a:r>
              <a:rPr lang="zh-TW" altLang="en-US" sz="4000" dirty="0"/>
              <a:t>  </a:t>
            </a:r>
            <a:r>
              <a:rPr lang="en-US" altLang="zh-TW" sz="4000" dirty="0"/>
              <a:t>7.</a:t>
            </a:r>
            <a:r>
              <a:rPr lang="zh-TW" altLang="en-US" sz="4000" dirty="0"/>
              <a:t>分</a:t>
            </a:r>
            <a:r>
              <a:rPr lang="zh-TW" altLang="en-US" sz="4000" dirty="0">
                <a:solidFill>
                  <a:srgbClr val="FF0000"/>
                </a:solidFill>
              </a:rPr>
              <a:t>二組同時開票</a:t>
            </a:r>
            <a:r>
              <a:rPr lang="zh-TW" altLang="en-US" sz="4000" dirty="0">
                <a:latin typeface="新細明體"/>
                <a:ea typeface="新細明體"/>
              </a:rPr>
              <a:t>，不互相干擾。</a:t>
            </a:r>
            <a:endParaRPr lang="en-US" altLang="zh-TW" sz="4000" dirty="0"/>
          </a:p>
          <a:p>
            <a:r>
              <a:rPr lang="zh-TW" altLang="en-US" sz="4000" dirty="0">
                <a:solidFill>
                  <a:srgbClr val="FF0000"/>
                </a:solidFill>
              </a:rPr>
              <a:t>  </a:t>
            </a:r>
            <a:r>
              <a:rPr lang="en-US" altLang="zh-TW" sz="4000" dirty="0"/>
              <a:t>8.</a:t>
            </a:r>
            <a:r>
              <a:rPr lang="zh-TW" altLang="en-US" sz="4000" dirty="0">
                <a:solidFill>
                  <a:srgbClr val="FF0000"/>
                </a:solidFill>
              </a:rPr>
              <a:t>有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、</a:t>
            </a:r>
            <a:r>
              <a:rPr lang="zh-TW" altLang="en-US" sz="4000" dirty="0">
                <a:solidFill>
                  <a:srgbClr val="FF0000"/>
                </a:solidFill>
              </a:rPr>
              <a:t>無效票</a:t>
            </a:r>
            <a:r>
              <a:rPr lang="zh-TW" altLang="en-US" sz="4000" dirty="0"/>
              <a:t>認定需確實無誤。</a:t>
            </a:r>
          </a:p>
          <a:p>
            <a:r>
              <a:rPr lang="zh-TW" altLang="en-US" sz="4000" dirty="0"/>
              <a:t>  </a:t>
            </a:r>
            <a:r>
              <a:rPr lang="en-US" altLang="zh-TW" sz="4000" dirty="0"/>
              <a:t>9.</a:t>
            </a:r>
            <a:r>
              <a:rPr lang="zh-TW" altLang="en-US" sz="4000" dirty="0"/>
              <a:t>開票時，唱票、記票員，二者</a:t>
            </a:r>
            <a:endParaRPr lang="en-US" altLang="zh-TW" sz="4000" dirty="0"/>
          </a:p>
          <a:p>
            <a:r>
              <a:rPr lang="zh-TW" altLang="en-US" sz="4000" dirty="0"/>
              <a:t>     要</a:t>
            </a:r>
            <a:r>
              <a:rPr lang="zh-TW" altLang="en-US" sz="4000" dirty="0">
                <a:solidFill>
                  <a:srgbClr val="FF0000"/>
                </a:solidFill>
              </a:rPr>
              <a:t>複頌</a:t>
            </a:r>
            <a:r>
              <a:rPr lang="zh-TW" altLang="en-US" sz="4000" dirty="0"/>
              <a:t>，不要記錯。</a:t>
            </a:r>
          </a:p>
          <a:p>
            <a:r>
              <a:rPr lang="zh-TW" altLang="en-US" sz="4000" dirty="0"/>
              <a:t>  </a:t>
            </a:r>
            <a:r>
              <a:rPr lang="en-US" altLang="zh-TW" sz="4000" dirty="0"/>
              <a:t>10.</a:t>
            </a:r>
            <a:r>
              <a:rPr lang="zh-TW" altLang="en-US" sz="4000" dirty="0"/>
              <a:t>投開票報告表侯選人得票數，</a:t>
            </a:r>
            <a:endParaRPr lang="en-US" altLang="zh-TW" sz="4000" dirty="0"/>
          </a:p>
          <a:p>
            <a:r>
              <a:rPr lang="zh-TW" altLang="en-US" sz="4000" dirty="0"/>
              <a:t>     </a:t>
            </a:r>
            <a:r>
              <a:rPr lang="zh-TW" altLang="en-US" sz="4000" dirty="0">
                <a:solidFill>
                  <a:srgbClr val="FF0000"/>
                </a:solidFill>
              </a:rPr>
              <a:t>不要錯置</a:t>
            </a:r>
            <a:r>
              <a:rPr lang="zh-TW" altLang="en-US" sz="4000" dirty="0"/>
              <a:t>。</a:t>
            </a:r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505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55576" y="156042"/>
            <a:ext cx="79185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4000" dirty="0">
                <a:solidFill>
                  <a:prstClr val="black"/>
                </a:solidFill>
              </a:rPr>
              <a:t>伍</a:t>
            </a:r>
            <a:r>
              <a:rPr lang="zh-TW" altLang="en-US" sz="4000" dirty="0">
                <a:solidFill>
                  <a:prstClr val="black"/>
                </a:solidFill>
                <a:latin typeface="新細明體"/>
                <a:ea typeface="新細明體"/>
              </a:rPr>
              <a:t>、結語</a:t>
            </a:r>
            <a:endParaRPr lang="en-US" altLang="zh-TW" sz="4000" dirty="0">
              <a:solidFill>
                <a:prstClr val="black"/>
              </a:solidFill>
              <a:latin typeface="新細明體"/>
              <a:ea typeface="新細明體"/>
            </a:endParaRPr>
          </a:p>
          <a:p>
            <a:pPr lvl="0"/>
            <a:r>
              <a:rPr lang="zh-TW" altLang="en-US" sz="4000" dirty="0">
                <a:solidFill>
                  <a:prstClr val="black"/>
                </a:solidFill>
                <a:latin typeface="新細明體"/>
                <a:ea typeface="新細明體"/>
              </a:rPr>
              <a:t>一、「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依法</a:t>
            </a:r>
            <a:r>
              <a:rPr lang="zh-TW" altLang="en-US" sz="4000" dirty="0">
                <a:solidFill>
                  <a:prstClr val="black"/>
                </a:solidFill>
                <a:latin typeface="新細明體"/>
                <a:ea typeface="新細明體"/>
              </a:rPr>
              <a:t>」執行選務</a:t>
            </a:r>
            <a:endParaRPr lang="en-US" altLang="zh-TW" sz="4000" dirty="0">
              <a:solidFill>
                <a:prstClr val="black"/>
              </a:solidFill>
              <a:latin typeface="新細明體"/>
              <a:ea typeface="新細明體"/>
            </a:endParaRPr>
          </a:p>
          <a:p>
            <a:pPr lvl="0"/>
            <a:r>
              <a:rPr lang="zh-TW" altLang="en-US" sz="4000" dirty="0">
                <a:solidFill>
                  <a:prstClr val="black"/>
                </a:solidFill>
                <a:latin typeface="新細明體"/>
              </a:rPr>
              <a:t>二</a:t>
            </a:r>
            <a:r>
              <a:rPr lang="zh-TW" altLang="en-US" sz="4000" dirty="0">
                <a:solidFill>
                  <a:prstClr val="black"/>
                </a:solidFill>
                <a:latin typeface="新細明體"/>
                <a:ea typeface="新細明體"/>
              </a:rPr>
              <a:t>、</a:t>
            </a:r>
            <a:r>
              <a:rPr lang="zh-TW" altLang="en-US" sz="4000" dirty="0">
                <a:solidFill>
                  <a:prstClr val="black"/>
                </a:solidFill>
                <a:latin typeface="新細明體"/>
              </a:rPr>
              <a:t>選務人員不談論「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</a:rPr>
              <a:t>選情</a:t>
            </a:r>
            <a:r>
              <a:rPr lang="zh-TW" altLang="en-US" sz="4000" dirty="0">
                <a:solidFill>
                  <a:prstClr val="black"/>
                </a:solidFill>
                <a:latin typeface="新細明體"/>
              </a:rPr>
              <a:t>」</a:t>
            </a:r>
            <a:endParaRPr lang="en-US" altLang="zh-TW" sz="4000" dirty="0">
              <a:solidFill>
                <a:prstClr val="black"/>
              </a:solidFill>
              <a:latin typeface="新細明體"/>
              <a:ea typeface="新細明體"/>
            </a:endParaRPr>
          </a:p>
          <a:p>
            <a:pPr lvl="0"/>
            <a:r>
              <a:rPr lang="zh-TW" altLang="en-US" sz="4000" dirty="0">
                <a:solidFill>
                  <a:prstClr val="black"/>
                </a:solidFill>
                <a:latin typeface="新細明體"/>
              </a:rPr>
              <a:t>三</a:t>
            </a:r>
            <a:r>
              <a:rPr lang="zh-TW" altLang="en-US" sz="4000" dirty="0">
                <a:solidFill>
                  <a:prstClr val="black"/>
                </a:solidFill>
                <a:latin typeface="新細明體"/>
                <a:ea typeface="新細明體"/>
              </a:rPr>
              <a:t>、</a:t>
            </a:r>
            <a:r>
              <a:rPr lang="zh-TW" altLang="en-US" sz="4000" dirty="0">
                <a:solidFill>
                  <a:prstClr val="black"/>
                </a:solidFill>
                <a:latin typeface="新細明體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</a:rPr>
              <a:t>無聲勝有聲</a:t>
            </a:r>
            <a:r>
              <a:rPr lang="zh-TW" altLang="en-US" sz="4000" dirty="0">
                <a:solidFill>
                  <a:prstClr val="black"/>
                </a:solidFill>
                <a:latin typeface="新細明體"/>
              </a:rPr>
              <a:t>」原則</a:t>
            </a:r>
            <a:endParaRPr lang="en-US" altLang="zh-TW" sz="4000" dirty="0">
              <a:solidFill>
                <a:prstClr val="black"/>
              </a:solidFill>
              <a:latin typeface="新細明體"/>
              <a:ea typeface="新細明體"/>
            </a:endParaRPr>
          </a:p>
          <a:p>
            <a:pPr lvl="0"/>
            <a:endParaRPr lang="en-US" altLang="zh-TW" sz="4000" dirty="0">
              <a:solidFill>
                <a:prstClr val="black"/>
              </a:solidFill>
            </a:endParaRPr>
          </a:p>
          <a:p>
            <a:pPr lvl="0"/>
            <a:r>
              <a:rPr lang="zh-TW" altLang="en-US" sz="6000" dirty="0">
                <a:solidFill>
                  <a:prstClr val="black"/>
                </a:solidFill>
              </a:rPr>
              <a:t>     </a:t>
            </a:r>
            <a:r>
              <a:rPr lang="zh-TW" altLang="en-US" sz="6000" dirty="0">
                <a:solidFill>
                  <a:srgbClr val="FF0000"/>
                </a:solidFill>
              </a:rPr>
              <a:t>謝謝大家聆聽</a:t>
            </a:r>
            <a:r>
              <a:rPr lang="zh-TW" altLang="en-US" sz="6000" dirty="0">
                <a:solidFill>
                  <a:srgbClr val="FF0000"/>
                </a:solidFill>
                <a:latin typeface="新細明體"/>
                <a:ea typeface="新細明體"/>
              </a:rPr>
              <a:t>！</a:t>
            </a:r>
            <a:endParaRPr lang="en-US" altLang="zh-TW" sz="6000" dirty="0">
              <a:solidFill>
                <a:srgbClr val="FF0000"/>
              </a:solidFill>
            </a:endParaRPr>
          </a:p>
          <a:p>
            <a:pPr lvl="0"/>
            <a:r>
              <a:rPr lang="zh-TW" altLang="en-US" sz="6000" dirty="0">
                <a:solidFill>
                  <a:srgbClr val="FF0000"/>
                </a:solidFill>
              </a:rPr>
              <a:t>         祝福工作順利</a:t>
            </a:r>
            <a:r>
              <a:rPr lang="zh-TW" altLang="en-US" sz="6000" dirty="0">
                <a:solidFill>
                  <a:srgbClr val="FF0000"/>
                </a:solidFill>
                <a:latin typeface="新細明體"/>
                <a:ea typeface="新細明體"/>
              </a:rPr>
              <a:t>！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437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4353" y="620688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/>
              <a:t>壹</a:t>
            </a:r>
            <a:r>
              <a:rPr lang="zh-TW" altLang="en-US" sz="4000" dirty="0">
                <a:latin typeface="新細明體"/>
                <a:ea typeface="新細明體"/>
              </a:rPr>
              <a:t>、前言</a:t>
            </a:r>
            <a:endParaRPr lang="en-US" altLang="zh-TW" sz="4000" dirty="0">
              <a:latin typeface="新細明體"/>
              <a:ea typeface="新細明體"/>
            </a:endParaRPr>
          </a:p>
          <a:p>
            <a:r>
              <a:rPr lang="zh-TW" altLang="en-US" sz="4000" dirty="0"/>
              <a:t>         </a:t>
            </a:r>
            <a:r>
              <a:rPr lang="zh-TW" altLang="en-US" sz="4000" dirty="0">
                <a:solidFill>
                  <a:srgbClr val="FF0000"/>
                </a:solidFill>
              </a:rPr>
              <a:t>選舉</a:t>
            </a:r>
            <a:r>
              <a:rPr lang="zh-TW" altLang="en-US" sz="4000" dirty="0"/>
              <a:t>是</a:t>
            </a:r>
            <a:r>
              <a:rPr lang="zh-TW" altLang="en-US" sz="4000" dirty="0">
                <a:solidFill>
                  <a:srgbClr val="FF0000"/>
                </a:solidFill>
              </a:rPr>
              <a:t>民主制度</a:t>
            </a:r>
            <a:r>
              <a:rPr lang="zh-TW" altLang="en-US" sz="4000" dirty="0"/>
              <a:t>重要的</a:t>
            </a:r>
            <a:r>
              <a:rPr lang="zh-TW" altLang="en-US" sz="4000" dirty="0">
                <a:solidFill>
                  <a:srgbClr val="FF0000"/>
                </a:solidFill>
              </a:rPr>
              <a:t>基石</a:t>
            </a:r>
            <a:r>
              <a:rPr lang="zh-TW" altLang="en-US" sz="4000" dirty="0"/>
              <a:t>，</a:t>
            </a:r>
            <a:r>
              <a:rPr lang="zh-TW" altLang="en-US" sz="4000" dirty="0">
                <a:solidFill>
                  <a:srgbClr val="FF0000"/>
                </a:solidFill>
              </a:rPr>
              <a:t>選務</a:t>
            </a:r>
            <a:r>
              <a:rPr lang="zh-TW" altLang="en-US" sz="4000" dirty="0"/>
              <a:t>是選舉的重要工作</a:t>
            </a:r>
            <a:r>
              <a:rPr lang="zh-TW" altLang="en-US" sz="4000" dirty="0">
                <a:latin typeface="新細明體"/>
                <a:ea typeface="新細明體"/>
              </a:rPr>
              <a:t>，辦好選務</a:t>
            </a:r>
            <a:endParaRPr lang="en-US" altLang="zh-TW" sz="4000" dirty="0">
              <a:latin typeface="新細明體"/>
              <a:ea typeface="新細明體"/>
            </a:endParaRPr>
          </a:p>
          <a:p>
            <a:r>
              <a:rPr lang="zh-TW" altLang="en-US" sz="4000" dirty="0">
                <a:latin typeface="新細明體"/>
                <a:ea typeface="新細明體"/>
              </a:rPr>
              <a:t>必須靠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大家的參與</a:t>
            </a:r>
            <a:r>
              <a:rPr lang="zh-TW" altLang="en-US" sz="4000" dirty="0"/>
              <a:t>；執行選務工作必須</a:t>
            </a:r>
            <a:r>
              <a:rPr lang="zh-TW" altLang="en-US" sz="4000" dirty="0">
                <a:latin typeface="新細明體"/>
                <a:ea typeface="新細明體"/>
              </a:rPr>
              <a:t>：</a:t>
            </a:r>
            <a:endParaRPr lang="en-US" altLang="zh-TW" sz="4000" dirty="0"/>
          </a:p>
          <a:p>
            <a:r>
              <a:rPr lang="zh-TW" altLang="en-US" sz="4000" dirty="0"/>
              <a:t>   一</a:t>
            </a:r>
            <a:r>
              <a:rPr lang="zh-TW" altLang="en-US" sz="4000" dirty="0">
                <a:latin typeface="新細明體"/>
                <a:ea typeface="新細明體"/>
              </a:rPr>
              <a:t>、</a:t>
            </a:r>
            <a:r>
              <a:rPr lang="zh-TW" altLang="en-US" sz="4000" dirty="0">
                <a:solidFill>
                  <a:srgbClr val="FF0000"/>
                </a:solidFill>
              </a:rPr>
              <a:t>依法</a:t>
            </a:r>
            <a:r>
              <a:rPr lang="zh-TW" altLang="en-US" sz="4000" dirty="0"/>
              <a:t>   二</a:t>
            </a:r>
            <a:r>
              <a:rPr lang="zh-TW" altLang="en-US" sz="4000" dirty="0">
                <a:latin typeface="新細明體"/>
                <a:ea typeface="新細明體"/>
              </a:rPr>
              <a:t>、</a:t>
            </a:r>
            <a:r>
              <a:rPr lang="zh-TW" altLang="en-US" sz="4000" dirty="0">
                <a:solidFill>
                  <a:srgbClr val="FF0000"/>
                </a:solidFill>
              </a:rPr>
              <a:t>公正</a:t>
            </a:r>
            <a:endParaRPr lang="en-US" altLang="zh-TW" sz="4000" dirty="0">
              <a:solidFill>
                <a:srgbClr val="FF0000"/>
              </a:solidFill>
            </a:endParaRPr>
          </a:p>
          <a:p>
            <a:r>
              <a:rPr lang="zh-TW" altLang="en-US" sz="4000" dirty="0"/>
              <a:t>   三</a:t>
            </a:r>
            <a:r>
              <a:rPr lang="zh-TW" altLang="en-US" sz="4000" dirty="0">
                <a:latin typeface="新細明體"/>
                <a:ea typeface="新細明體"/>
              </a:rPr>
              <a:t>、</a:t>
            </a:r>
            <a:r>
              <a:rPr lang="zh-TW" altLang="en-US" sz="4000" dirty="0">
                <a:solidFill>
                  <a:srgbClr val="FF0000"/>
                </a:solidFill>
              </a:rPr>
              <a:t>公平</a:t>
            </a:r>
            <a:r>
              <a:rPr lang="zh-TW" altLang="en-US" sz="4000" dirty="0"/>
              <a:t>   四</a:t>
            </a:r>
            <a:r>
              <a:rPr lang="zh-TW" altLang="en-US" sz="4000" dirty="0">
                <a:latin typeface="新細明體"/>
                <a:ea typeface="新細明體"/>
              </a:rPr>
              <a:t>、</a:t>
            </a:r>
            <a:r>
              <a:rPr lang="zh-TW" altLang="en-US" sz="4000" dirty="0">
                <a:solidFill>
                  <a:srgbClr val="FF0000"/>
                </a:solidFill>
              </a:rPr>
              <a:t>公開</a:t>
            </a:r>
            <a:endParaRPr lang="en-US" altLang="zh-TW" sz="4000" dirty="0">
              <a:solidFill>
                <a:srgbClr val="FF0000"/>
              </a:solidFill>
            </a:endParaRPr>
          </a:p>
          <a:p>
            <a:endParaRPr lang="en-US" altLang="zh-TW" sz="4000" dirty="0">
              <a:solidFill>
                <a:srgbClr val="FF0000"/>
              </a:solidFill>
            </a:endParaRPr>
          </a:p>
          <a:p>
            <a:r>
              <a:rPr lang="zh-TW" altLang="en-US" sz="4000" dirty="0">
                <a:solidFill>
                  <a:srgbClr val="FF0000"/>
                </a:solidFill>
              </a:rPr>
              <a:t>   </a:t>
            </a:r>
            <a:r>
              <a:rPr lang="zh-TW" altLang="en-US" sz="4000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＊</a:t>
            </a:r>
            <a:r>
              <a:rPr lang="en-US" altLang="zh-TW" sz="4000" dirty="0">
                <a:solidFill>
                  <a:srgbClr val="FF0000"/>
                </a:solidFill>
              </a:rPr>
              <a:t>112.6.9</a:t>
            </a:r>
            <a:r>
              <a:rPr lang="zh-TW" altLang="en-US" sz="4000" dirty="0">
                <a:solidFill>
                  <a:srgbClr val="FF0000"/>
                </a:solidFill>
              </a:rPr>
              <a:t>公布二選罷法修正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7756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260648"/>
            <a:ext cx="82912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/>
              <a:t>貳</a:t>
            </a:r>
            <a:r>
              <a:rPr lang="zh-TW" altLang="en-US" sz="3600" dirty="0">
                <a:latin typeface="新細明體"/>
                <a:ea typeface="新細明體"/>
              </a:rPr>
              <a:t>、選舉種類</a:t>
            </a:r>
            <a:endParaRPr lang="en-US" altLang="zh-TW" sz="3600" dirty="0">
              <a:latin typeface="新細明體"/>
              <a:ea typeface="新細明體"/>
            </a:endParaRPr>
          </a:p>
          <a:p>
            <a:r>
              <a:rPr lang="zh-TW" altLang="en-US" sz="3600" dirty="0">
                <a:latin typeface="新細明體"/>
                <a:ea typeface="新細明體"/>
              </a:rPr>
              <a:t>    </a:t>
            </a:r>
            <a:r>
              <a:rPr lang="zh-TW" altLang="en-US" sz="3600" dirty="0"/>
              <a:t>第</a:t>
            </a:r>
            <a:r>
              <a:rPr lang="en-US" altLang="zh-TW" sz="3600" dirty="0"/>
              <a:t>16</a:t>
            </a:r>
            <a:r>
              <a:rPr lang="zh-TW" altLang="en-US" sz="3600" dirty="0"/>
              <a:t>任</a:t>
            </a:r>
            <a:r>
              <a:rPr lang="zh-TW" altLang="en-US" sz="3600" dirty="0">
                <a:solidFill>
                  <a:srgbClr val="FF0000"/>
                </a:solidFill>
              </a:rPr>
              <a:t>總統副總統</a:t>
            </a:r>
            <a:r>
              <a:rPr lang="zh-TW" altLang="en-US" sz="3600" dirty="0"/>
              <a:t>暨第</a:t>
            </a:r>
            <a:r>
              <a:rPr lang="en-US" altLang="zh-TW" sz="3600" dirty="0"/>
              <a:t>11</a:t>
            </a:r>
            <a:r>
              <a:rPr lang="zh-TW" altLang="en-US" sz="3600" dirty="0"/>
              <a:t>屆</a:t>
            </a:r>
            <a:r>
              <a:rPr lang="zh-TW" altLang="en-US" sz="3600" dirty="0">
                <a:solidFill>
                  <a:srgbClr val="FF0000"/>
                </a:solidFill>
              </a:rPr>
              <a:t>立委</a:t>
            </a:r>
            <a:r>
              <a:rPr lang="zh-TW" altLang="en-US" sz="3600" dirty="0"/>
              <a:t>即將於</a:t>
            </a:r>
            <a:r>
              <a:rPr lang="en-US" altLang="zh-TW" sz="3600" dirty="0">
                <a:solidFill>
                  <a:srgbClr val="FF0000"/>
                </a:solidFill>
              </a:rPr>
              <a:t>113</a:t>
            </a:r>
            <a:r>
              <a:rPr lang="zh-TW" altLang="en-US" sz="3600" dirty="0">
                <a:solidFill>
                  <a:srgbClr val="FF0000"/>
                </a:solidFill>
              </a:rPr>
              <a:t>年</a:t>
            </a:r>
            <a:r>
              <a:rPr lang="en-US" altLang="zh-TW" sz="3600" dirty="0">
                <a:solidFill>
                  <a:srgbClr val="FF0000"/>
                </a:solidFill>
              </a:rPr>
              <a:t>1</a:t>
            </a:r>
            <a:r>
              <a:rPr lang="zh-TW" altLang="en-US" sz="3600" dirty="0">
                <a:solidFill>
                  <a:srgbClr val="FF0000"/>
                </a:solidFill>
              </a:rPr>
              <a:t>月</a:t>
            </a:r>
            <a:r>
              <a:rPr lang="en-US" altLang="zh-TW" sz="3600" dirty="0">
                <a:solidFill>
                  <a:srgbClr val="FF0000"/>
                </a:solidFill>
              </a:rPr>
              <a:t>13</a:t>
            </a:r>
            <a:r>
              <a:rPr lang="zh-TW" altLang="en-US" sz="3600" dirty="0"/>
              <a:t>日（星期六）舉行</a:t>
            </a:r>
            <a:r>
              <a:rPr lang="zh-TW" altLang="en-US" sz="3600" dirty="0">
                <a:latin typeface="新細明體"/>
                <a:ea typeface="新細明體"/>
              </a:rPr>
              <a:t>。</a:t>
            </a:r>
            <a:endParaRPr lang="en-US" altLang="zh-TW" sz="3600" dirty="0"/>
          </a:p>
          <a:p>
            <a:r>
              <a:rPr lang="zh-TW" altLang="en-US" sz="3600" dirty="0"/>
              <a:t>一</a:t>
            </a:r>
            <a:r>
              <a:rPr lang="zh-TW" altLang="en-US" sz="3600" dirty="0">
                <a:latin typeface="新細明體"/>
                <a:ea typeface="新細明體"/>
              </a:rPr>
              <a:t>、</a:t>
            </a:r>
            <a:r>
              <a:rPr lang="zh-TW" altLang="en-US" sz="3600" dirty="0">
                <a:solidFill>
                  <a:srgbClr val="FF0000"/>
                </a:solidFill>
                <a:latin typeface="新細明體"/>
                <a:ea typeface="新細明體"/>
              </a:rPr>
              <a:t>總統副總統</a:t>
            </a:r>
            <a:r>
              <a:rPr lang="zh-TW" altLang="en-US" sz="3600" dirty="0">
                <a:latin typeface="新細明體"/>
                <a:ea typeface="新細明體"/>
              </a:rPr>
              <a:t>選舉票。</a:t>
            </a:r>
            <a:endParaRPr lang="en-US" altLang="zh-TW" sz="3600" dirty="0">
              <a:latin typeface="新細明體"/>
              <a:ea typeface="新細明體"/>
            </a:endParaRPr>
          </a:p>
          <a:p>
            <a:r>
              <a:rPr lang="zh-TW" altLang="en-US" sz="3600" dirty="0"/>
              <a:t>二</a:t>
            </a:r>
            <a:r>
              <a:rPr lang="zh-TW" altLang="en-US" sz="3600" dirty="0">
                <a:latin typeface="新細明體"/>
                <a:ea typeface="新細明體"/>
              </a:rPr>
              <a:t>、</a:t>
            </a:r>
            <a:r>
              <a:rPr lang="zh-TW" altLang="en-US" sz="3600" dirty="0">
                <a:solidFill>
                  <a:srgbClr val="FF0000"/>
                </a:solidFill>
              </a:rPr>
              <a:t>立委選舉</a:t>
            </a:r>
            <a:r>
              <a:rPr lang="zh-TW" altLang="en-US" sz="3600" dirty="0"/>
              <a:t>係採</a:t>
            </a:r>
            <a:r>
              <a:rPr lang="zh-TW" altLang="en-US" sz="3600" dirty="0">
                <a:solidFill>
                  <a:srgbClr val="FF0000"/>
                </a:solidFill>
              </a:rPr>
              <a:t>單一選區二票制</a:t>
            </a:r>
            <a:endParaRPr lang="en-US" altLang="zh-TW" sz="3600" dirty="0"/>
          </a:p>
          <a:p>
            <a:r>
              <a:rPr lang="zh-TW" altLang="en-US" sz="3600" dirty="0"/>
              <a:t>     </a:t>
            </a:r>
            <a:r>
              <a:rPr lang="en-US" altLang="zh-TW" sz="3600" dirty="0">
                <a:solidFill>
                  <a:srgbClr val="FF0000"/>
                </a:solidFill>
              </a:rPr>
              <a:t>1.</a:t>
            </a:r>
            <a:r>
              <a:rPr lang="zh-TW" altLang="en-US" sz="3600" dirty="0">
                <a:solidFill>
                  <a:srgbClr val="FF0000"/>
                </a:solidFill>
              </a:rPr>
              <a:t> 一票選區域立委</a:t>
            </a:r>
            <a:r>
              <a:rPr lang="en-US" altLang="zh-TW" sz="3600" dirty="0"/>
              <a:t>(73</a:t>
            </a:r>
            <a:r>
              <a:rPr lang="zh-TW" altLang="en-US" sz="3600" dirty="0"/>
              <a:t>席</a:t>
            </a:r>
            <a:r>
              <a:rPr lang="en-US" altLang="zh-TW" sz="3600" dirty="0"/>
              <a:t>) </a:t>
            </a:r>
            <a:r>
              <a:rPr lang="zh-TW" altLang="en-US" sz="3600" dirty="0"/>
              <a:t>或</a:t>
            </a:r>
            <a:endParaRPr lang="en-US" altLang="zh-TW" sz="3600" dirty="0"/>
          </a:p>
          <a:p>
            <a:r>
              <a:rPr lang="zh-TW" altLang="en-US" sz="3600" dirty="0"/>
              <a:t>            </a:t>
            </a:r>
            <a:r>
              <a:rPr lang="zh-TW" altLang="en-US" sz="3600" dirty="0">
                <a:solidFill>
                  <a:srgbClr val="FF0000"/>
                </a:solidFill>
              </a:rPr>
              <a:t>平地、山地原住民的選票</a:t>
            </a:r>
            <a:r>
              <a:rPr lang="en-US" altLang="zh-TW" sz="3600" dirty="0"/>
              <a:t>(</a:t>
            </a:r>
            <a:r>
              <a:rPr lang="zh-TW" altLang="en-US" sz="3600" dirty="0"/>
              <a:t>各</a:t>
            </a:r>
            <a:endParaRPr lang="en-US" altLang="zh-TW" sz="3600" dirty="0"/>
          </a:p>
          <a:p>
            <a:r>
              <a:rPr lang="zh-TW" altLang="en-US" sz="3600" dirty="0"/>
              <a:t>             </a:t>
            </a:r>
            <a:r>
              <a:rPr lang="en-US" altLang="zh-TW" sz="3600" dirty="0"/>
              <a:t>3</a:t>
            </a:r>
            <a:r>
              <a:rPr lang="zh-TW" altLang="en-US" sz="3600" dirty="0"/>
              <a:t>席， </a:t>
            </a:r>
            <a:r>
              <a:rPr lang="zh-TW" altLang="en-US" sz="3600" dirty="0">
                <a:solidFill>
                  <a:srgbClr val="FF0000"/>
                </a:solidFill>
              </a:rPr>
              <a:t>不是每一投票所都有</a:t>
            </a:r>
            <a:r>
              <a:rPr lang="en-US" altLang="zh-TW" sz="3600" dirty="0"/>
              <a:t>) </a:t>
            </a:r>
            <a:endParaRPr lang="zh-TW" altLang="en-US" sz="3600" dirty="0"/>
          </a:p>
          <a:p>
            <a:r>
              <a:rPr lang="zh-TW" altLang="en-US" sz="3600" dirty="0">
                <a:solidFill>
                  <a:srgbClr val="FF0000"/>
                </a:solidFill>
              </a:rPr>
              <a:t>     </a:t>
            </a:r>
            <a:r>
              <a:rPr lang="en-US" altLang="zh-TW" sz="3600" dirty="0">
                <a:solidFill>
                  <a:srgbClr val="FF0000"/>
                </a:solidFill>
              </a:rPr>
              <a:t>2.</a:t>
            </a:r>
            <a:r>
              <a:rPr lang="zh-TW" altLang="en-US" sz="3600" dirty="0">
                <a:solidFill>
                  <a:srgbClr val="FF0000"/>
                </a:solidFill>
              </a:rPr>
              <a:t>一票選政黨</a:t>
            </a:r>
            <a:r>
              <a:rPr lang="en-US" altLang="zh-TW" sz="3600" dirty="0"/>
              <a:t>( </a:t>
            </a:r>
            <a:r>
              <a:rPr lang="zh-TW" altLang="en-US" sz="3600" dirty="0"/>
              <a:t>不分區及僑居國</a:t>
            </a:r>
            <a:endParaRPr lang="en-US" altLang="zh-TW" sz="3600" dirty="0"/>
          </a:p>
          <a:p>
            <a:r>
              <a:rPr lang="zh-TW" altLang="en-US" sz="3600" dirty="0"/>
              <a:t>            外國民，</a:t>
            </a:r>
            <a:r>
              <a:rPr lang="en-US" altLang="zh-TW" sz="3600" dirty="0"/>
              <a:t>34</a:t>
            </a:r>
            <a:r>
              <a:rPr lang="zh-TW" altLang="en-US" sz="3600" dirty="0"/>
              <a:t>席</a:t>
            </a:r>
            <a:r>
              <a:rPr lang="en-US" altLang="zh-TW" sz="3600" dirty="0"/>
              <a:t>) </a:t>
            </a:r>
            <a:r>
              <a:rPr lang="zh-TW" altLang="en-US" sz="3600" dirty="0">
                <a:latin typeface="新細明體"/>
                <a:ea typeface="新細明體"/>
              </a:rPr>
              <a:t>。</a:t>
            </a:r>
            <a:endParaRPr lang="zh-TW" altLang="en-US" sz="3600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3573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dirty="0"/>
              <a:t>參</a:t>
            </a:r>
            <a:r>
              <a:rPr lang="zh-TW" altLang="en-US" sz="4000" dirty="0">
                <a:latin typeface="新細明體"/>
                <a:ea typeface="新細明體"/>
              </a:rPr>
              <a:t>、選務單位、工作者身分</a:t>
            </a:r>
            <a:endParaRPr lang="en-US" altLang="zh-TW" sz="4000" dirty="0"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latin typeface="新細明體"/>
                <a:ea typeface="新細明體"/>
              </a:rPr>
              <a:t>一、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區選務作業中心</a:t>
            </a:r>
            <a:r>
              <a:rPr lang="zh-TW" altLang="en-US" sz="4000" dirty="0">
                <a:latin typeface="新細明體"/>
                <a:ea typeface="新細明體"/>
              </a:rPr>
              <a:t>是最基層選務</a:t>
            </a:r>
            <a:endParaRPr lang="en-US" altLang="zh-TW" sz="4000" dirty="0"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latin typeface="新細明體"/>
                <a:ea typeface="新細明體"/>
              </a:rPr>
              <a:t>        單位，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投開票所</a:t>
            </a:r>
            <a:r>
              <a:rPr lang="zh-TW" altLang="en-US" sz="4000" dirty="0">
                <a:latin typeface="新細明體"/>
                <a:ea typeface="新細明體"/>
              </a:rPr>
              <a:t>是第一線選務</a:t>
            </a:r>
            <a:endParaRPr lang="en-US" altLang="zh-TW" sz="4000" dirty="0"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latin typeface="新細明體"/>
                <a:ea typeface="新細明體"/>
              </a:rPr>
              <a:t>        工作</a:t>
            </a:r>
            <a:endParaRPr lang="en-US" altLang="zh-TW" sz="4000" dirty="0"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latin typeface="新細明體"/>
                <a:ea typeface="新細明體"/>
              </a:rPr>
              <a:t>  ＊選罷法</a:t>
            </a:r>
            <a:r>
              <a:rPr lang="en-US" altLang="zh-TW" sz="4000" dirty="0">
                <a:latin typeface="新細明體"/>
                <a:ea typeface="新細明體"/>
              </a:rPr>
              <a:t>7-5</a:t>
            </a:r>
            <a:r>
              <a:rPr lang="zh-TW" altLang="en-US" sz="4000" dirty="0">
                <a:latin typeface="新細明體"/>
                <a:ea typeface="新細明體"/>
              </a:rPr>
              <a:t>，選舉期間，設區選務</a:t>
            </a:r>
            <a:endParaRPr lang="en-US" altLang="zh-TW" sz="4000" dirty="0"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latin typeface="新細明體"/>
                <a:ea typeface="新細明體"/>
              </a:rPr>
              <a:t>      作業中心</a:t>
            </a:r>
            <a:endParaRPr lang="en-US" altLang="zh-TW" sz="4000" dirty="0"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latin typeface="新細明體"/>
                <a:ea typeface="新細明體"/>
              </a:rPr>
              <a:t>  </a:t>
            </a:r>
            <a:r>
              <a:rPr lang="zh-TW" altLang="zh-TW" sz="4000" dirty="0">
                <a:latin typeface="新細明體"/>
                <a:ea typeface="新細明體"/>
              </a:rPr>
              <a:t>＊</a:t>
            </a:r>
            <a:r>
              <a:rPr lang="zh-TW" altLang="en-US" sz="4000" dirty="0">
                <a:latin typeface="新細明體"/>
              </a:rPr>
              <a:t>選罷法</a:t>
            </a:r>
            <a:r>
              <a:rPr lang="en-US" altLang="zh-TW" sz="4000" dirty="0">
                <a:latin typeface="新細明體"/>
              </a:rPr>
              <a:t>57</a:t>
            </a:r>
            <a:r>
              <a:rPr lang="zh-TW" altLang="en-US" sz="4000" dirty="0">
                <a:latin typeface="新細明體"/>
                <a:ea typeface="新細明體"/>
              </a:rPr>
              <a:t>，投開票所設置</a:t>
            </a:r>
            <a:endParaRPr lang="en-US" altLang="zh-TW" sz="4000" dirty="0">
              <a:latin typeface="新細明體"/>
              <a:ea typeface="新細明體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120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4000" dirty="0"/>
              <a:t>二、工作人員具選務人員與公務人</a:t>
            </a:r>
            <a:endParaRPr lang="en-US" altLang="zh-TW" sz="4000" dirty="0"/>
          </a:p>
          <a:p>
            <a:pPr marL="0" indent="0">
              <a:buNone/>
            </a:pPr>
            <a:r>
              <a:rPr lang="zh-TW" altLang="en-US" sz="4000" dirty="0"/>
              <a:t>         員雙重身分</a:t>
            </a:r>
          </a:p>
          <a:p>
            <a:pPr marL="0" indent="0">
              <a:buNone/>
            </a:pPr>
            <a:r>
              <a:rPr lang="zh-TW" altLang="en-US" sz="4000" dirty="0"/>
              <a:t>  ＊投開票所工作人員，乃依法從事</a:t>
            </a:r>
            <a:endParaRPr lang="en-US" altLang="zh-TW" sz="4000" dirty="0"/>
          </a:p>
          <a:p>
            <a:pPr marL="0" indent="0">
              <a:buNone/>
            </a:pPr>
            <a:r>
              <a:rPr lang="zh-TW" altLang="en-US" sz="4000" dirty="0"/>
              <a:t>       公務之人員，為</a:t>
            </a:r>
            <a:r>
              <a:rPr lang="zh-TW" altLang="en-US" sz="4000" dirty="0">
                <a:solidFill>
                  <a:srgbClr val="FF0000"/>
                </a:solidFill>
              </a:rPr>
              <a:t>刑法上之公務員</a:t>
            </a:r>
          </a:p>
          <a:p>
            <a:pPr marL="0" indent="0">
              <a:buNone/>
            </a:pPr>
            <a:r>
              <a:rPr lang="zh-TW" altLang="en-US" sz="4000" dirty="0"/>
              <a:t>  ＊選罷法</a:t>
            </a:r>
            <a:r>
              <a:rPr lang="en-US" altLang="zh-TW" sz="4000" dirty="0"/>
              <a:t>58</a:t>
            </a:r>
            <a:r>
              <a:rPr lang="zh-TW" altLang="en-US" sz="4000" dirty="0"/>
              <a:t>、</a:t>
            </a:r>
            <a:r>
              <a:rPr lang="en-US" altLang="zh-TW" sz="4000" dirty="0"/>
              <a:t>59</a:t>
            </a:r>
            <a:r>
              <a:rPr lang="zh-TW" altLang="en-US" sz="4000" dirty="0"/>
              <a:t>，主任管理員</a:t>
            </a:r>
            <a:r>
              <a:rPr lang="zh-TW" altLang="en-US" sz="4000" dirty="0">
                <a:latin typeface="新細明體"/>
                <a:ea typeface="新細明體"/>
              </a:rPr>
              <a:t>、</a:t>
            </a:r>
            <a:r>
              <a:rPr lang="zh-TW" altLang="en-US" sz="4000" dirty="0"/>
              <a:t>管理</a:t>
            </a:r>
            <a:endParaRPr lang="en-US" altLang="zh-TW" sz="4000" dirty="0"/>
          </a:p>
          <a:p>
            <a:pPr marL="0" indent="0">
              <a:buNone/>
            </a:pPr>
            <a:r>
              <a:rPr lang="en-US" altLang="zh-TW" sz="4000" dirty="0"/>
              <a:t>       </a:t>
            </a:r>
            <a:r>
              <a:rPr lang="zh-TW" altLang="en-US" sz="4000" dirty="0"/>
              <a:t>員</a:t>
            </a:r>
            <a:r>
              <a:rPr lang="en-US" altLang="zh-TW" sz="4000" dirty="0"/>
              <a:t>1/3</a:t>
            </a:r>
            <a:r>
              <a:rPr lang="zh-TW" altLang="en-US" sz="4000" dirty="0">
                <a:latin typeface="新細明體"/>
                <a:ea typeface="新細明體"/>
              </a:rPr>
              <a:t>，需是</a:t>
            </a:r>
            <a:r>
              <a:rPr lang="zh-TW" altLang="en-US" sz="4000" dirty="0"/>
              <a:t>現任公教人員</a:t>
            </a:r>
            <a:r>
              <a:rPr lang="zh-TW" altLang="en-US" sz="40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；主任監</a:t>
            </a:r>
            <a:endParaRPr lang="en-US" altLang="zh-TW" sz="40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     察員現任或曾任公教均可</a:t>
            </a:r>
            <a:r>
              <a:rPr lang="zh-TW" altLang="en-US" sz="4000" dirty="0">
                <a:latin typeface="新細明體"/>
                <a:ea typeface="新細明體"/>
              </a:rPr>
              <a:t>。</a:t>
            </a:r>
            <a:endParaRPr lang="en-US" altLang="zh-TW" sz="4000" dirty="0"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latin typeface="新細明體"/>
                <a:ea typeface="新細明體"/>
              </a:rPr>
              <a:t>      受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</a:rPr>
              <a:t>洽請</a:t>
            </a:r>
            <a:r>
              <a:rPr lang="zh-TW" altLang="en-US" sz="4000" dirty="0">
                <a:latin typeface="新細明體"/>
              </a:rPr>
              <a:t>機關、學校</a:t>
            </a:r>
            <a:r>
              <a:rPr lang="zh-TW" altLang="en-US" sz="4000" dirty="0">
                <a:latin typeface="新細明體"/>
                <a:ea typeface="新細明體"/>
              </a:rPr>
              <a:t>，受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遴派職員</a:t>
            </a:r>
            <a:endParaRPr lang="en-US" altLang="zh-TW" sz="4000" dirty="0">
              <a:solidFill>
                <a:srgbClr val="FF0000"/>
              </a:solidFill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      </a:t>
            </a:r>
            <a:r>
              <a:rPr lang="zh-TW" altLang="en-US" sz="4000" dirty="0">
                <a:latin typeface="新細明體"/>
                <a:ea typeface="新細明體"/>
              </a:rPr>
              <a:t>均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不得拒絕</a:t>
            </a:r>
            <a:r>
              <a:rPr lang="zh-TW" altLang="en-US" sz="4000" dirty="0">
                <a:latin typeface="新細明體"/>
                <a:ea typeface="新細明體"/>
              </a:rPr>
              <a:t>。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8318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dirty="0"/>
              <a:t>   </a:t>
            </a:r>
            <a:r>
              <a:rPr lang="zh-TW" altLang="en-US" sz="4000" dirty="0">
                <a:latin typeface="新細明體"/>
              </a:rPr>
              <a:t>＊選罷法</a:t>
            </a:r>
            <a:r>
              <a:rPr lang="en-US" altLang="zh-TW" sz="4000" dirty="0">
                <a:latin typeface="新細明體"/>
              </a:rPr>
              <a:t>60</a:t>
            </a:r>
            <a:r>
              <a:rPr lang="zh-TW" altLang="en-US" sz="4000" dirty="0">
                <a:latin typeface="新細明體"/>
                <a:ea typeface="新細明體"/>
              </a:rPr>
              <a:t>，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投開票所選務人員應</a:t>
            </a:r>
            <a:endParaRPr lang="en-US" altLang="zh-TW" sz="4000" dirty="0">
              <a:solidFill>
                <a:srgbClr val="FF0000"/>
              </a:solidFill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       參加講習</a:t>
            </a:r>
            <a:endParaRPr lang="en-US" altLang="zh-TW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4000" dirty="0"/>
              <a:t>三</a:t>
            </a:r>
            <a:r>
              <a:rPr lang="zh-TW" altLang="en-US" sz="4000" dirty="0">
                <a:latin typeface="新細明體"/>
                <a:ea typeface="新細明體"/>
              </a:rPr>
              <a:t>、確實做好投開票工作</a:t>
            </a:r>
            <a:endParaRPr lang="en-US" altLang="zh-TW" sz="4000" dirty="0"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en-US" altLang="zh-TW" sz="4000" dirty="0">
                <a:latin typeface="新細明體"/>
                <a:ea typeface="新細明體"/>
              </a:rPr>
              <a:t>（</a:t>
            </a:r>
            <a:r>
              <a:rPr lang="zh-TW" altLang="en-US" sz="4000" dirty="0">
                <a:latin typeface="新細明體"/>
                <a:ea typeface="新細明體"/>
              </a:rPr>
              <a:t>一）熟悉法令、作業程序，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依法</a:t>
            </a:r>
            <a:endParaRPr lang="en-US" altLang="zh-TW" sz="4000" dirty="0">
              <a:solidFill>
                <a:srgbClr val="FF0000"/>
              </a:solidFill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           執行</a:t>
            </a:r>
            <a:endParaRPr lang="en-US" altLang="zh-TW" sz="4000" dirty="0">
              <a:solidFill>
                <a:srgbClr val="FF0000"/>
              </a:solidFill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latin typeface="新細明體"/>
                <a:ea typeface="新細明體"/>
              </a:rPr>
              <a:t>     ＊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選舉行政是極嚴格的依法行政</a:t>
            </a:r>
            <a:endParaRPr lang="en-US" altLang="zh-TW" sz="4000" dirty="0">
              <a:solidFill>
                <a:srgbClr val="FF0000"/>
              </a:solidFill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     </a:t>
            </a:r>
            <a:r>
              <a:rPr lang="zh-TW" altLang="en-US" sz="4000" dirty="0">
                <a:latin typeface="新細明體"/>
                <a:ea typeface="新細明體"/>
              </a:rPr>
              <a:t>，必須依法貫徹執行</a:t>
            </a:r>
            <a:endParaRPr lang="en-US" altLang="zh-TW" sz="4000" dirty="0">
              <a:latin typeface="新細明體"/>
              <a:ea typeface="新細明體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1069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4400" dirty="0"/>
              <a:t>（二）秉持中立超然立場，嚴守</a:t>
            </a:r>
            <a:endParaRPr lang="en-US" altLang="zh-TW" sz="4400" dirty="0"/>
          </a:p>
          <a:p>
            <a:pPr marL="0" indent="0">
              <a:buNone/>
            </a:pPr>
            <a:r>
              <a:rPr lang="zh-TW" altLang="en-US" sz="4400" dirty="0">
                <a:solidFill>
                  <a:srgbClr val="FF0000"/>
                </a:solidFill>
              </a:rPr>
              <a:t>             公正、公平、公開</a:t>
            </a:r>
            <a:r>
              <a:rPr lang="zh-TW" altLang="en-US" sz="4400" dirty="0"/>
              <a:t>原則</a:t>
            </a:r>
          </a:p>
          <a:p>
            <a:pPr marL="0" indent="0">
              <a:buNone/>
            </a:pPr>
            <a:r>
              <a:rPr lang="zh-TW" altLang="en-US" sz="4400" dirty="0"/>
              <a:t>      *選舉是激烈的</a:t>
            </a:r>
            <a:r>
              <a:rPr lang="zh-TW" altLang="en-US" sz="4400" dirty="0">
                <a:solidFill>
                  <a:srgbClr val="FF0000"/>
                </a:solidFill>
              </a:rPr>
              <a:t>政治競賽</a:t>
            </a:r>
            <a:r>
              <a:rPr lang="zh-TW" altLang="en-US" sz="4400" dirty="0"/>
              <a:t>，具</a:t>
            </a:r>
            <a:endParaRPr lang="en-US" altLang="zh-TW" sz="4400" dirty="0"/>
          </a:p>
          <a:p>
            <a:pPr marL="0" indent="0">
              <a:buNone/>
            </a:pPr>
            <a:r>
              <a:rPr lang="zh-TW" altLang="en-US" sz="4400" dirty="0"/>
              <a:t>        有</a:t>
            </a:r>
            <a:r>
              <a:rPr lang="zh-TW" altLang="en-US" sz="4400" dirty="0">
                <a:solidFill>
                  <a:srgbClr val="FF0000"/>
                </a:solidFill>
              </a:rPr>
              <a:t>高度敏感性</a:t>
            </a:r>
            <a:endParaRPr lang="en-US" altLang="zh-TW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4400" dirty="0">
                <a:latin typeface="新細明體"/>
                <a:ea typeface="新細明體"/>
              </a:rPr>
              <a:t>（</a:t>
            </a:r>
            <a:r>
              <a:rPr lang="zh-TW" altLang="en-US" sz="4400" dirty="0"/>
              <a:t>三）事前週全準備</a:t>
            </a:r>
          </a:p>
          <a:p>
            <a:pPr marL="0" indent="0">
              <a:buNone/>
            </a:pPr>
            <a:r>
              <a:rPr lang="zh-TW" altLang="en-US" sz="4400" dirty="0"/>
              <a:t>     </a:t>
            </a:r>
            <a:r>
              <a:rPr lang="en-US" altLang="zh-TW" sz="4400" dirty="0"/>
              <a:t>1.</a:t>
            </a:r>
            <a:r>
              <a:rPr lang="zh-TW" altLang="en-US" sz="4400" dirty="0"/>
              <a:t>遴選</a:t>
            </a:r>
            <a:r>
              <a:rPr lang="zh-TW" altLang="en-US" sz="4400" dirty="0">
                <a:latin typeface="新細明體"/>
                <a:ea typeface="新細明體"/>
              </a:rPr>
              <a:t>、</a:t>
            </a:r>
            <a:r>
              <a:rPr lang="zh-TW" altLang="en-US" sz="4400" dirty="0"/>
              <a:t>編妥投開票所選務人</a:t>
            </a:r>
            <a:endParaRPr lang="en-US" altLang="zh-TW" sz="4400" dirty="0"/>
          </a:p>
          <a:p>
            <a:pPr marL="0" indent="0">
              <a:buNone/>
            </a:pPr>
            <a:r>
              <a:rPr lang="zh-TW" altLang="en-US" sz="4400" dirty="0"/>
              <a:t>        員</a:t>
            </a:r>
            <a:r>
              <a:rPr lang="zh-TW" altLang="en-US" sz="4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4400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主管、主監需有經驗</a:t>
            </a:r>
            <a:endParaRPr lang="zh-TW" altLang="en-US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4400" dirty="0"/>
              <a:t>     </a:t>
            </a:r>
            <a:r>
              <a:rPr lang="en-US" altLang="zh-TW" sz="4400" dirty="0"/>
              <a:t>2.</a:t>
            </a:r>
            <a:r>
              <a:rPr lang="zh-TW" altLang="en-US" sz="4400" dirty="0"/>
              <a:t>覓妥投開票所</a:t>
            </a:r>
          </a:p>
          <a:p>
            <a:pPr marL="0" indent="0">
              <a:buNone/>
            </a:pPr>
            <a:endParaRPr lang="zh-TW" altLang="en-US" sz="4400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3507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dirty="0">
                <a:latin typeface="新細明體"/>
                <a:ea typeface="新細明體"/>
              </a:rPr>
              <a:t>     </a:t>
            </a:r>
            <a:r>
              <a:rPr lang="en-US" altLang="zh-TW" sz="4000" dirty="0">
                <a:latin typeface="新細明體"/>
                <a:ea typeface="新細明體"/>
              </a:rPr>
              <a:t>3.</a:t>
            </a:r>
            <a:r>
              <a:rPr lang="zh-TW" altLang="en-US" sz="4000" dirty="0">
                <a:latin typeface="新細明體"/>
                <a:ea typeface="新細明體"/>
              </a:rPr>
              <a:t>前</a:t>
            </a:r>
            <a:r>
              <a:rPr lang="en-US" altLang="zh-TW" sz="4000" dirty="0">
                <a:latin typeface="新細明體"/>
                <a:ea typeface="新細明體"/>
              </a:rPr>
              <a:t>1</a:t>
            </a:r>
            <a:r>
              <a:rPr lang="zh-TW" altLang="en-US" sz="4000" dirty="0">
                <a:latin typeface="新細明體"/>
                <a:ea typeface="新細明體"/>
              </a:rPr>
              <a:t>日早上點領選舉票、下午佈</a:t>
            </a:r>
            <a:endParaRPr lang="en-US" altLang="zh-TW" sz="4000" dirty="0"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latin typeface="新細明體"/>
                <a:ea typeface="新細明體"/>
              </a:rPr>
              <a:t>        置投開票所</a:t>
            </a:r>
            <a:endParaRPr lang="en-US" altLang="zh-TW" sz="4000" dirty="0"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latin typeface="新細明體"/>
                <a:ea typeface="新細明體"/>
              </a:rPr>
              <a:t>     </a:t>
            </a:r>
            <a:r>
              <a:rPr lang="en-US" altLang="zh-TW" sz="4000" dirty="0">
                <a:latin typeface="新細明體"/>
                <a:ea typeface="新細明體"/>
              </a:rPr>
              <a:t>4.</a:t>
            </a:r>
            <a:r>
              <a:rPr lang="zh-TW" altLang="en-US" sz="4000" dirty="0">
                <a:latin typeface="新細明體"/>
                <a:ea typeface="新細明體"/>
              </a:rPr>
              <a:t>建立主任管理員、監察員等連</a:t>
            </a:r>
            <a:endParaRPr lang="en-US" altLang="zh-TW" sz="4000" dirty="0"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latin typeface="新細明體"/>
                <a:ea typeface="新細明體"/>
              </a:rPr>
              <a:t>        絡電話</a:t>
            </a:r>
            <a:endParaRPr lang="en-US" altLang="zh-TW" sz="4000" dirty="0"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zh-TW" sz="4000" dirty="0">
                <a:latin typeface="新細明體"/>
                <a:ea typeface="新細明體"/>
              </a:rPr>
              <a:t>（</a:t>
            </a:r>
            <a:r>
              <a:rPr lang="zh-TW" altLang="en-US" sz="4000" dirty="0">
                <a:latin typeface="新細明體"/>
                <a:ea typeface="新細明體"/>
              </a:rPr>
              <a:t>四）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冷靜、沉著、積極</a:t>
            </a:r>
            <a:r>
              <a:rPr lang="zh-TW" altLang="en-US" sz="4000" dirty="0">
                <a:latin typeface="新細明體"/>
                <a:ea typeface="新細明體"/>
              </a:rPr>
              <a:t>辦理選務</a:t>
            </a:r>
            <a:endParaRPr lang="en-US" altLang="zh-TW" sz="4000" dirty="0"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latin typeface="新細明體"/>
                <a:ea typeface="新細明體"/>
              </a:rPr>
              <a:t>        工作</a:t>
            </a:r>
            <a:endParaRPr lang="en-US" altLang="zh-TW" sz="4000" dirty="0"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zh-TW" sz="4000" dirty="0">
                <a:latin typeface="新細明體"/>
                <a:ea typeface="新細明體"/>
              </a:rPr>
              <a:t>（</a:t>
            </a:r>
            <a:r>
              <a:rPr lang="zh-TW" altLang="en-US" sz="4000" dirty="0">
                <a:latin typeface="新細明體"/>
                <a:ea typeface="新細明體"/>
              </a:rPr>
              <a:t>五）開票、統計作業，力求</a:t>
            </a: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迅速、</a:t>
            </a:r>
            <a:endParaRPr lang="en-US" altLang="zh-TW" sz="4000" dirty="0">
              <a:solidFill>
                <a:srgbClr val="FF0000"/>
              </a:solidFill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新細明體"/>
                <a:ea typeface="新細明體"/>
              </a:rPr>
              <a:t>        正確</a:t>
            </a:r>
            <a:r>
              <a:rPr lang="zh-TW" altLang="en-US" sz="4000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（報告表需複校）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4898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620688"/>
            <a:ext cx="792088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/>
              <a:t>肆</a:t>
            </a:r>
            <a:r>
              <a:rPr lang="zh-TW" altLang="en-US" sz="4000" dirty="0">
                <a:latin typeface="新細明體"/>
                <a:ea typeface="新細明體"/>
              </a:rPr>
              <a:t>、注意事項</a:t>
            </a:r>
            <a:r>
              <a:rPr lang="zh-TW" altLang="en-US" sz="4000" dirty="0"/>
              <a:t>  </a:t>
            </a:r>
            <a:endParaRPr lang="en-US" altLang="zh-TW" sz="4000" dirty="0"/>
          </a:p>
          <a:p>
            <a:r>
              <a:rPr lang="zh-TW" altLang="en-US" sz="4000" dirty="0"/>
              <a:t>     候選人競爭激烈，所以不容許選務工作有疏失，因此特別拜託大家務必謹慎小心，以下提供幾點選務工作應注意事項，供大家參考</a:t>
            </a:r>
            <a:r>
              <a:rPr lang="zh-TW" altLang="en-US" dirty="0"/>
              <a:t>：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sz="4000" dirty="0"/>
              <a:t>一、參與選務工作應</a:t>
            </a:r>
            <a:r>
              <a:rPr lang="zh-TW" altLang="en-US" sz="4000" dirty="0">
                <a:solidFill>
                  <a:srgbClr val="FF0000"/>
                </a:solidFill>
              </a:rPr>
              <a:t>守時</a:t>
            </a:r>
            <a:r>
              <a:rPr lang="zh-TW" altLang="en-US" sz="4000" dirty="0"/>
              <a:t>。</a:t>
            </a:r>
          </a:p>
          <a:p>
            <a:r>
              <a:rPr lang="zh-TW" altLang="en-US" sz="4000" dirty="0"/>
              <a:t>二、執行投開票所選務工作，</a:t>
            </a:r>
            <a:r>
              <a:rPr lang="zh-TW" altLang="en-US" sz="4000" dirty="0">
                <a:solidFill>
                  <a:srgbClr val="FF0000"/>
                </a:solidFill>
              </a:rPr>
              <a:t>不可</a:t>
            </a:r>
            <a:endParaRPr lang="en-US" altLang="zh-TW" sz="4000" dirty="0">
              <a:solidFill>
                <a:srgbClr val="FF0000"/>
              </a:solidFill>
            </a:endParaRPr>
          </a:p>
          <a:p>
            <a:r>
              <a:rPr lang="zh-TW" altLang="en-US" sz="4000" dirty="0">
                <a:solidFill>
                  <a:srgbClr val="FF0000"/>
                </a:solidFill>
              </a:rPr>
              <a:t>         循私</a:t>
            </a:r>
            <a:r>
              <a:rPr lang="zh-TW" altLang="en-US" sz="4000" dirty="0"/>
              <a:t>。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637A-A05A-4A68-B74B-C19609564510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762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891</Words>
  <Application>Microsoft Office PowerPoint</Application>
  <PresentationFormat>如螢幕大小 (4:3)</PresentationFormat>
  <Paragraphs>110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新細明體</vt:lpstr>
      <vt:lpstr>標楷體</vt:lpstr>
      <vt:lpstr>Arial</vt:lpstr>
      <vt:lpstr>Calibri</vt:lpstr>
      <vt:lpstr>Office 佈景主題</vt:lpstr>
      <vt:lpstr>第16任總統副總統暨 第11屆立法委員選舉選務講習 應有的認識與工作態度  臺中市大里區公所 民政課長  黃世銘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第14任總統副總統暨第9屆立委選舉選務講習 副總幹事賴鎮安</dc:title>
  <dc:creator>tcec01</dc:creator>
  <cp:lastModifiedBy>葉秀崇</cp:lastModifiedBy>
  <cp:revision>48</cp:revision>
  <dcterms:created xsi:type="dcterms:W3CDTF">2015-08-14T00:25:47Z</dcterms:created>
  <dcterms:modified xsi:type="dcterms:W3CDTF">2023-12-05T05:16:32Z</dcterms:modified>
</cp:coreProperties>
</file>